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67" r:id="rId6"/>
    <p:sldId id="268" r:id="rId7"/>
    <p:sldId id="277" r:id="rId8"/>
    <p:sldId id="269" r:id="rId9"/>
    <p:sldId id="271" r:id="rId10"/>
    <p:sldId id="272" r:id="rId11"/>
    <p:sldId id="276" r:id="rId1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lack" panose="02000000000000000000" pitchFamily="2" charset="0"/>
      <p:bold r:id="rId22"/>
      <p:boldItalic r:id="rId23"/>
    </p:embeddedFont>
    <p:embeddedFont>
      <p:font typeface="Roboto Medium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5+tFbXr1rLWHS3ZkToNKGQs06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BF"/>
    <a:srgbClr val="73B2C9"/>
    <a:srgbClr val="0095FF"/>
    <a:srgbClr val="F37623"/>
    <a:srgbClr val="F3741F"/>
    <a:srgbClr val="674C84"/>
    <a:srgbClr val="9483C7"/>
    <a:srgbClr val="EBB41C"/>
    <a:srgbClr val="DB536F"/>
    <a:srgbClr val="C43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AFB5D-352D-5CD0-5E31-556D2DD8500F}" v="1511" dt="2025-01-07T15:36:29.348"/>
    <p1510:client id="{813388B4-BA16-91A8-E8B2-847FB73CB29C}" v="538" dt="2025-01-07T17:41:18.317"/>
  </p1510:revLst>
</p1510:revInfo>
</file>

<file path=ppt/tableStyles.xml><?xml version="1.0" encoding="utf-8"?>
<a:tblStyleLst xmlns:a="http://schemas.openxmlformats.org/drawingml/2006/main" def="{AC21614A-9B16-4D83-B8B6-E11E2C767709}">
  <a:tblStyle styleId="{AC21614A-9B16-4D83-B8B6-E11E2C76770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CBDCA5A-E576-4DA8-8E25-665810ACA200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B9BD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B9BD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4241966-21F0-4E31-AD96-20C85E7C6904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474" y="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150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443" y="841772"/>
            <a:ext cx="5691116" cy="1965866"/>
          </a:xfrm>
        </p:spPr>
        <p:txBody>
          <a:bodyPr anchor="b">
            <a:normAutofit/>
          </a:bodyPr>
          <a:lstStyle>
            <a:lvl1pPr algn="ctr">
              <a:defRPr sz="711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443" y="2882782"/>
            <a:ext cx="5691116" cy="106056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812810" indent="0" algn="ctr">
              <a:buNone/>
              <a:defRPr sz="3200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9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620" userDrawn="1">
          <p15:clr>
            <a:srgbClr val="FBAE40"/>
          </p15:clr>
        </p15:guide>
        <p15:guide id="6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11480"/>
            <a:ext cx="7886700" cy="8491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9486" y="1260674"/>
            <a:ext cx="7886700" cy="33720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1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26166" y="433873"/>
            <a:ext cx="1535278" cy="41988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33873"/>
            <a:ext cx="6597516" cy="41988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7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36" y="415212"/>
            <a:ext cx="6204855" cy="3006644"/>
          </a:xfrm>
        </p:spPr>
        <p:txBody>
          <a:bodyPr anchor="t">
            <a:normAutofit/>
          </a:bodyPr>
          <a:lstStyle>
            <a:lvl1pPr>
              <a:defRPr sz="9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535" y="3442098"/>
            <a:ext cx="6204855" cy="1038463"/>
          </a:xfrm>
        </p:spPr>
        <p:txBody>
          <a:bodyPr anchor="b">
            <a:normAutofit/>
          </a:bodyPr>
          <a:lstStyle>
            <a:lvl1pPr marL="0" indent="0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2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11480"/>
            <a:ext cx="8055864" cy="8491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486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1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547"/>
            <a:ext cx="8059341" cy="8574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264301"/>
            <a:ext cx="3868340" cy="419876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556" b="1" cap="all" baseline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790171"/>
            <a:ext cx="3868340" cy="2823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4301"/>
            <a:ext cx="3887391" cy="419876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556" b="1" cap="all" baseline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790171"/>
            <a:ext cx="3887392" cy="2823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9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4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5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70" y="415212"/>
            <a:ext cx="2696726" cy="1318129"/>
          </a:xfrm>
        </p:spPr>
        <p:txBody>
          <a:bodyPr anchor="t">
            <a:normAutofit/>
          </a:bodyPr>
          <a:lstStyle>
            <a:lvl1pPr>
              <a:defRPr sz="497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031" y="415212"/>
            <a:ext cx="4709806" cy="4114800"/>
          </a:xfrm>
        </p:spPr>
        <p:txBody>
          <a:bodyPr>
            <a:normAutofit/>
          </a:bodyPr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870" y="1733341"/>
            <a:ext cx="2696726" cy="2796671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3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418338"/>
            <a:ext cx="2696726" cy="1659235"/>
          </a:xfrm>
        </p:spPr>
        <p:txBody>
          <a:bodyPr anchor="t">
            <a:normAutofit/>
          </a:bodyPr>
          <a:lstStyle>
            <a:lvl1pPr>
              <a:defRPr sz="497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797490" y="492827"/>
            <a:ext cx="4862765" cy="4166928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119603"/>
            <a:ext cx="2689190" cy="2575979"/>
          </a:xfrm>
        </p:spPr>
        <p:txBody>
          <a:bodyPr anchor="b"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7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11480"/>
            <a:ext cx="7990184" cy="849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1286649"/>
            <a:ext cx="7990184" cy="3445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870" y="4839752"/>
            <a:ext cx="2620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391" y="4839752"/>
            <a:ext cx="21040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122" y="4839752"/>
            <a:ext cx="3219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9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620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/>
        </p:nvSpPr>
        <p:spPr>
          <a:xfrm>
            <a:off x="2754998" y="1407318"/>
            <a:ext cx="3955473" cy="587414"/>
          </a:xfrm>
          <a:prstGeom prst="rect">
            <a:avLst/>
          </a:prstGeom>
          <a:solidFill>
            <a:srgbClr val="0070C0"/>
          </a:solidFill>
          <a:ln>
            <a:solidFill>
              <a:srgbClr val="4472C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 dirty="0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ΑΠΟΛΟΓΙΣΜΟΣ ΕΡΓΟΥ</a:t>
            </a:r>
          </a:p>
        </p:txBody>
      </p:sp>
      <p:sp>
        <p:nvSpPr>
          <p:cNvPr id="57" name="Google Shape;57;p1"/>
          <p:cNvSpPr txBox="1"/>
          <p:nvPr/>
        </p:nvSpPr>
        <p:spPr>
          <a:xfrm>
            <a:off x="2188602" y="2247497"/>
            <a:ext cx="52161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Απόκριση, πρόληψη και αντιμετώπιση</a:t>
            </a:r>
            <a:endParaRPr lang="el-GR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της ενδοοικογενειακής βίας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/>
        </p:nvSpPr>
        <p:spPr>
          <a:xfrm>
            <a:off x="2850600" y="1224300"/>
            <a:ext cx="34083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2501850" y="217175"/>
            <a:ext cx="4140300" cy="387600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300" b="0" i="0" u="none" strike="noStrike" cap="none" dirty="0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Μέτρα προστασίας θυμάτων</a:t>
            </a:r>
            <a:endParaRPr sz="2300" b="0" i="0" u="none" strike="noStrike" cap="none" dirty="0">
              <a:solidFill>
                <a:srgbClr val="EEEEE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43" name="Google Shape;2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925" y="834609"/>
            <a:ext cx="4722150" cy="40800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4" name="Google Shape;244;p17"/>
          <p:cNvSpPr txBox="1"/>
          <p:nvPr/>
        </p:nvSpPr>
        <p:spPr>
          <a:xfrm>
            <a:off x="3450850" y="2481113"/>
            <a:ext cx="2349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rgbClr val="008CBF"/>
                </a:solidFill>
                <a:latin typeface="Roboto Black"/>
                <a:ea typeface="Roboto Black"/>
                <a:cs typeface="Roboto Black"/>
                <a:sym typeface="Roboto Black"/>
              </a:rPr>
              <a:t>Μέτρα</a:t>
            </a:r>
            <a:br>
              <a:rPr lang="el-GR" sz="2000" dirty="0">
                <a:solidFill>
                  <a:srgbClr val="008CBF"/>
                </a:solidFill>
                <a:latin typeface="Roboto Black"/>
                <a:ea typeface="Roboto Black"/>
                <a:cs typeface="Roboto Black"/>
              </a:rPr>
            </a:br>
            <a:r>
              <a:rPr lang="el-GR" sz="2000" dirty="0">
                <a:solidFill>
                  <a:srgbClr val="008CBF"/>
                </a:solidFill>
                <a:latin typeface="Roboto Black"/>
                <a:ea typeface="Roboto Black"/>
                <a:cs typeface="Roboto Black"/>
                <a:sym typeface="Roboto Black"/>
              </a:rPr>
              <a:t>προστασίας θυμάτων</a:t>
            </a:r>
            <a:endParaRPr sz="2000" dirty="0">
              <a:solidFill>
                <a:srgbClr val="008CB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2280825" y="877850"/>
            <a:ext cx="1931100" cy="1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endParaRPr sz="28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γυναίκες φιλοξενήθηκαν σε Safe houses</a:t>
            </a:r>
            <a:endParaRPr sz="1600" dirty="0">
              <a:solidFill>
                <a:srgbClr val="EEEEE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4847750" y="877850"/>
            <a:ext cx="19758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40</a:t>
            </a:r>
            <a:endParaRPr lang="el-GR" sz="2800" b="1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γυναίκες μεταφέρθηκαν με περιπολικό σε ιατροδικαστή</a:t>
            </a:r>
            <a:endParaRPr sz="1600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3376494" y="3722264"/>
            <a:ext cx="2588120" cy="136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70</a:t>
            </a:r>
            <a:endParaRPr sz="28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l-GR" sz="1600" dirty="0">
                <a:solidFill>
                  <a:schemeClr val="lt2"/>
                </a:solidFill>
                <a:latin typeface="Roboto"/>
                <a:ea typeface="Roboto"/>
                <a:cs typeface="Roboto"/>
              </a:rPr>
              <a:t>Φυλάξεις και επιτηρήσεις  οικιών θυμάτων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/>
          <p:nvPr/>
        </p:nvSpPr>
        <p:spPr>
          <a:xfrm>
            <a:off x="2008275" y="231500"/>
            <a:ext cx="5020500" cy="387600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Arial"/>
              <a:buNone/>
            </a:pPr>
            <a:r>
              <a:rPr lang="el-GR" sz="2300" b="0" i="0" u="none" strike="noStrike" cap="none" dirty="0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Ενημέρωση Πολιτών : astynomia.gr</a:t>
            </a:r>
            <a:endParaRPr sz="2300" b="0" i="0" u="none" strike="noStrike" cap="none" dirty="0">
              <a:solidFill>
                <a:srgbClr val="EEEEE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78" name="Google Shape;278;p21" descr="Εικόνα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3325" y="908050"/>
            <a:ext cx="2775863" cy="3902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9" name="Google Shape;27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3144" y="908042"/>
            <a:ext cx="3640856" cy="39028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0" name="Google Shape;280;p21"/>
          <p:cNvSpPr txBox="1"/>
          <p:nvPr/>
        </p:nvSpPr>
        <p:spPr>
          <a:xfrm>
            <a:off x="183193" y="1284548"/>
            <a:ext cx="2099829" cy="3007135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marR="0" lvl="0" indent="-1784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✔"/>
            </a:pPr>
            <a:r>
              <a:rPr lang="el-GR" sz="1400" i="0" u="none" strike="noStrike" cap="none" dirty="0">
                <a:solidFill>
                  <a:schemeClr val="lt2"/>
                </a:solidFill>
                <a:latin typeface="Roboto Black"/>
                <a:ea typeface="Roboto Medium"/>
                <a:cs typeface="Roboto Medium"/>
                <a:sym typeface="Roboto Medium"/>
              </a:rPr>
              <a:t>Ενημερωτικό υλικό</a:t>
            </a:r>
            <a:br>
              <a:rPr lang="el-GR" sz="1400" i="0" u="none" strike="noStrike" cap="none" dirty="0">
                <a:latin typeface="Roboto Black"/>
                <a:ea typeface="Roboto Medium"/>
                <a:cs typeface="Roboto Medium"/>
              </a:rPr>
            </a:br>
            <a:endParaRPr lang="el-GR" dirty="0">
              <a:solidFill>
                <a:schemeClr val="lt2"/>
              </a:solidFill>
              <a:latin typeface="Roboto Black"/>
              <a:ea typeface="Roboto Medium"/>
              <a:cs typeface="Roboto Medium"/>
            </a:endParaRPr>
          </a:p>
          <a:p>
            <a:pPr marL="269875" marR="0" lvl="0" indent="-1784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edium"/>
              <a:buChar char="✔"/>
            </a:pPr>
            <a:r>
              <a:rPr lang="el-GR" sz="1400" i="0" u="none" strike="noStrike" cap="none" dirty="0">
                <a:solidFill>
                  <a:schemeClr val="lt2"/>
                </a:solidFill>
                <a:latin typeface="Roboto Black"/>
                <a:ea typeface="Roboto Medium"/>
                <a:cs typeface="Roboto Medium"/>
                <a:sym typeface="Roboto Medium"/>
              </a:rPr>
              <a:t>Οδηγός υποβολής καταγγελιών</a:t>
            </a:r>
            <a:br>
              <a:rPr lang="el-GR" sz="1400" i="0" u="none" strike="noStrike" cap="none" dirty="0">
                <a:latin typeface="Roboto Black"/>
                <a:ea typeface="Roboto Medium"/>
                <a:cs typeface="Roboto Medium"/>
              </a:rPr>
            </a:br>
            <a:endParaRPr>
              <a:solidFill>
                <a:schemeClr val="bg1"/>
              </a:solidFill>
              <a:latin typeface="Roboto Black"/>
              <a:ea typeface="Roboto Medium"/>
              <a:cs typeface="Roboto Medium"/>
            </a:endParaRPr>
          </a:p>
          <a:p>
            <a:pPr marL="269875" indent="-178435">
              <a:buClr>
                <a:schemeClr val="lt2"/>
              </a:buClr>
              <a:buSzPts val="1400"/>
              <a:buFont typeface="Roboto Medium"/>
              <a:buChar char="✔"/>
            </a:pPr>
            <a:r>
              <a:rPr lang="el-GR" dirty="0">
                <a:solidFill>
                  <a:schemeClr val="bg1"/>
                </a:solidFill>
                <a:latin typeface="Roboto Black"/>
                <a:ea typeface="Roboto Medium"/>
                <a:cs typeface="Roboto Medium"/>
              </a:rPr>
              <a:t>Ενημερωτικά βίντεο</a:t>
            </a:r>
            <a:br>
              <a:rPr lang="el-GR" sz="1400" i="0" u="none" strike="noStrike" cap="none" dirty="0">
                <a:latin typeface="Roboto Black"/>
                <a:ea typeface="Roboto Medium"/>
                <a:cs typeface="Roboto Medium"/>
              </a:rPr>
            </a:br>
            <a:endParaRPr>
              <a:solidFill>
                <a:schemeClr val="lt2"/>
              </a:solidFill>
              <a:latin typeface="Roboto Black"/>
              <a:ea typeface="Roboto Medium"/>
              <a:cs typeface="Roboto Medium"/>
            </a:endParaRPr>
          </a:p>
          <a:p>
            <a:pPr marL="269875" marR="0" lvl="0" indent="-1784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edium"/>
              <a:buChar char="✔"/>
            </a:pPr>
            <a:r>
              <a:rPr lang="el-GR" sz="1400" i="0" u="none" strike="noStrike" cap="none" dirty="0">
                <a:solidFill>
                  <a:schemeClr val="lt2"/>
                </a:solidFill>
                <a:latin typeface="Roboto Black"/>
                <a:ea typeface="Roboto Medium"/>
                <a:cs typeface="Roboto Medium"/>
                <a:sym typeface="Roboto Medium"/>
              </a:rPr>
              <a:t>Ετήσιες Εκθέσεις Έργου</a:t>
            </a:r>
            <a:br>
              <a:rPr lang="el-GR" sz="1400" i="0" u="none" strike="noStrike" cap="none" dirty="0">
                <a:latin typeface="Roboto Black"/>
                <a:ea typeface="Roboto Medium"/>
                <a:cs typeface="Roboto Medium"/>
              </a:rPr>
            </a:br>
            <a:endParaRPr>
              <a:solidFill>
                <a:schemeClr val="lt2"/>
              </a:solidFill>
              <a:latin typeface="Roboto Black"/>
              <a:ea typeface="Roboto Medium"/>
              <a:cs typeface="Roboto Medium"/>
            </a:endParaRPr>
          </a:p>
          <a:p>
            <a:pPr marL="269875" marR="0" lvl="0" indent="-1784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edium"/>
              <a:buChar char="✔"/>
            </a:pPr>
            <a:r>
              <a:rPr lang="el-GR" sz="1400" i="0" u="none" strike="noStrike" cap="none" err="1">
                <a:solidFill>
                  <a:schemeClr val="lt2"/>
                </a:solidFill>
                <a:latin typeface="Roboto Black"/>
                <a:ea typeface="Roboto Medium"/>
                <a:cs typeface="Roboto Medium"/>
                <a:sym typeface="Roboto Medium"/>
              </a:rPr>
              <a:t>Διαδραστικός</a:t>
            </a:r>
            <a:r>
              <a:rPr lang="el-GR" sz="1400" i="0" u="none" strike="noStrike" cap="none" dirty="0">
                <a:solidFill>
                  <a:schemeClr val="lt2"/>
                </a:solidFill>
                <a:latin typeface="Roboto Black"/>
                <a:ea typeface="Roboto Medium"/>
                <a:cs typeface="Roboto Medium"/>
                <a:sym typeface="Roboto Medium"/>
              </a:rPr>
              <a:t> Χάρτης με στοιχεία Γραφείων </a:t>
            </a:r>
            <a:endParaRPr sz="1400" i="0" u="none" strike="noStrike" cap="none" dirty="0">
              <a:solidFill>
                <a:schemeClr val="lt2"/>
              </a:solidFill>
              <a:latin typeface="Roboto Black"/>
              <a:ea typeface="Roboto Medium"/>
              <a:cs typeface="Robo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 idx="4294967295"/>
          </p:nvPr>
        </p:nvSpPr>
        <p:spPr>
          <a:xfrm>
            <a:off x="1045243" y="134771"/>
            <a:ext cx="7292975" cy="387350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-GR" sz="2320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Υπηρεσίες Αντιμετώπισης Ενδοοικογενειακής Βίας</a:t>
            </a:r>
            <a:endParaRPr sz="2320">
              <a:solidFill>
                <a:srgbClr val="EEEEE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l="37148" t="86539" r="16901" b="-2173"/>
          <a:stretch/>
        </p:blipFill>
        <p:spPr>
          <a:xfrm>
            <a:off x="263836" y="881341"/>
            <a:ext cx="4046398" cy="131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r="74408" b="397"/>
          <a:stretch/>
        </p:blipFill>
        <p:spPr>
          <a:xfrm>
            <a:off x="4727263" y="1041634"/>
            <a:ext cx="1389071" cy="178732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</p:pic>
      <p:graphicFrame>
        <p:nvGraphicFramePr>
          <p:cNvPr id="66" name="Google Shape;66;p2"/>
          <p:cNvGraphicFramePr/>
          <p:nvPr>
            <p:extLst>
              <p:ext uri="{D42A27DB-BD31-4B8C-83A1-F6EECF244321}">
                <p14:modId xmlns:p14="http://schemas.microsoft.com/office/powerpoint/2010/main" val="2081371838"/>
              </p:ext>
            </p:extLst>
          </p:nvPr>
        </p:nvGraphicFramePr>
        <p:xfrm>
          <a:off x="771036" y="3433167"/>
          <a:ext cx="2767500" cy="1188630"/>
        </p:xfrm>
        <a:graphic>
          <a:graphicData uri="http://schemas.openxmlformats.org/drawingml/2006/table">
            <a:tbl>
              <a:tblPr>
                <a:noFill/>
                <a:tableStyleId>{AC21614A-9B16-4D83-B8B6-E11E2C767709}</a:tableStyleId>
              </a:tblPr>
              <a:tblGrid>
                <a:gridCol w="21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43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rgbClr val="EEEEEE"/>
                          </a:solidFill>
                          <a:latin typeface="Roboto Black"/>
                          <a:ea typeface="Roboto Black"/>
                          <a:cs typeface="Roboto Black"/>
                          <a:sym typeface="Roboto Black"/>
                        </a:rPr>
                        <a:t>Αριθμός Στελεχών</a:t>
                      </a:r>
                      <a:endParaRPr sz="1400" u="none" strike="noStrike" cap="none" dirty="0">
                        <a:solidFill>
                          <a:srgbClr val="EEEEEE"/>
                        </a:solidFill>
                        <a:latin typeface="Roboto Black"/>
                        <a:ea typeface="Roboto Black"/>
                        <a:cs typeface="Roboto Black"/>
                        <a:sym typeface="Roboto Blac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C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Επιτελικά Γραφεία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Black"/>
                          <a:ea typeface="Roboto Black"/>
                          <a:cs typeface="Roboto Black"/>
                          <a:sym typeface="Roboto Black"/>
                        </a:rPr>
                        <a:t>167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Black"/>
                        <a:ea typeface="Roboto Black"/>
                        <a:cs typeface="Roboto Black"/>
                        <a:sym typeface="Roboto Blac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Επιχειρησιακά Γραφεία 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Black"/>
                          <a:ea typeface="Roboto Black"/>
                          <a:cs typeface="Roboto Black"/>
                          <a:sym typeface="Roboto Black"/>
                        </a:rPr>
                        <a:t>607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Black"/>
                        <a:ea typeface="Roboto Black"/>
                        <a:cs typeface="Roboto Black"/>
                        <a:sym typeface="Roboto Black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Google Shape;67;p2"/>
          <p:cNvSpPr txBox="1"/>
          <p:nvPr/>
        </p:nvSpPr>
        <p:spPr>
          <a:xfrm>
            <a:off x="880935" y="2697948"/>
            <a:ext cx="1573705" cy="499755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300"/>
            </a:pPr>
            <a:r>
              <a:rPr lang="el-GR" sz="1000" dirty="0">
                <a:solidFill>
                  <a:schemeClr val="tx2"/>
                </a:solidFill>
                <a:latin typeface="Roboto Medium"/>
                <a:ea typeface="Roboto Medium"/>
                <a:cs typeface="Roboto Medium"/>
                <a:sym typeface="Roboto Medium"/>
              </a:rPr>
              <a:t>Ε</a:t>
            </a:r>
            <a:r>
              <a:rPr lang="el-GR" sz="1000" b="0" i="0" u="none" strike="noStrike" cap="none" dirty="0">
                <a:solidFill>
                  <a:schemeClr val="tx2"/>
                </a:solidFill>
                <a:latin typeface="Roboto Medium"/>
                <a:ea typeface="Roboto Medium"/>
                <a:cs typeface="Roboto Medium"/>
                <a:sym typeface="Roboto Medium"/>
              </a:rPr>
              <a:t>πιχειρησιακά </a:t>
            </a:r>
            <a:r>
              <a:rPr lang="el-GR" sz="1000" dirty="0">
                <a:solidFill>
                  <a:schemeClr val="tx2"/>
                </a:solidFill>
                <a:latin typeface="Roboto Medium"/>
                <a:ea typeface="Roboto Medium"/>
                <a:cs typeface="Roboto Medium"/>
                <a:sym typeface="Roboto Medium"/>
              </a:rPr>
              <a:t>Γραφεία στην Κρήτη </a:t>
            </a:r>
            <a:endParaRPr lang="el-GR" sz="1000" b="0" i="0" u="none" strike="noStrike" cap="none" dirty="0">
              <a:solidFill>
                <a:schemeClr val="tx2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880935" y="2198155"/>
            <a:ext cx="486382" cy="492412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l-GR" sz="2000" dirty="0">
                <a:solidFill>
                  <a:schemeClr val="tx2"/>
                </a:solidFill>
              </a:rPr>
              <a:t>4</a:t>
            </a:r>
            <a:r>
              <a:rPr lang="el-GR" sz="2000" b="0" i="0" u="none" strike="noStrike" cap="none" dirty="0">
                <a:solidFill>
                  <a:schemeClr val="tx2"/>
                </a:solidFill>
                <a:sym typeface="Arial"/>
              </a:rPr>
              <a:t> </a:t>
            </a:r>
            <a:endParaRPr sz="2000" b="0" i="0" u="none" strike="noStrike" cap="none" dirty="0">
              <a:solidFill>
                <a:schemeClr val="tx2"/>
              </a:solidFill>
              <a:sym typeface="Arial"/>
            </a:endParaRPr>
          </a:p>
        </p:txBody>
      </p:sp>
      <p:pic>
        <p:nvPicPr>
          <p:cNvPr id="3" name="Google Shape;65;p2">
            <a:extLst>
              <a:ext uri="{FF2B5EF4-FFF2-40B4-BE49-F238E27FC236}">
                <a16:creationId xmlns:a16="http://schemas.microsoft.com/office/drawing/2014/main" id="{4CF1AB49-FFD4-6A0D-B16D-1B53C6A059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9883" t="7113" r="139" b="3015"/>
          <a:stretch/>
        </p:blipFill>
        <p:spPr>
          <a:xfrm>
            <a:off x="6036883" y="1079233"/>
            <a:ext cx="2735222" cy="18307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0FCAE-A469-242A-43B8-4A388684C8C2}"/>
              </a:ext>
            </a:extLst>
          </p:cNvPr>
          <p:cNvSpPr txBox="1"/>
          <p:nvPr/>
        </p:nvSpPr>
        <p:spPr>
          <a:xfrm>
            <a:off x="4870427" y="2316508"/>
            <a:ext cx="1028912" cy="5078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900" dirty="0">
                <a:solidFill>
                  <a:schemeClr val="bg1"/>
                </a:solidFill>
                <a:latin typeface="Roboto Medium"/>
              </a:rPr>
              <a:t>Ίδρυση Επιτελικού Γραφείου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0260C-C110-438C-D9CE-A45201848CC4}"/>
              </a:ext>
            </a:extLst>
          </p:cNvPr>
          <p:cNvSpPr txBox="1"/>
          <p:nvPr/>
        </p:nvSpPr>
        <p:spPr>
          <a:xfrm>
            <a:off x="6109035" y="2401804"/>
            <a:ext cx="1226358" cy="584775"/>
          </a:xfrm>
          <a:prstGeom prst="rect">
            <a:avLst/>
          </a:prstGeom>
          <a:solidFill>
            <a:srgbClr val="DB536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800" baseline="0" dirty="0">
                <a:solidFill>
                  <a:srgbClr val="FFFFFF"/>
                </a:solidFill>
                <a:latin typeface="Roboto Medium"/>
              </a:rPr>
              <a:t>Ίδρυση </a:t>
            </a:r>
            <a:r>
              <a:rPr lang="el-GR" sz="800" dirty="0">
                <a:solidFill>
                  <a:srgbClr val="FFFFFF"/>
                </a:solidFill>
                <a:latin typeface="Roboto Medium"/>
              </a:rPr>
              <a:t>2 Επιχειρησιακών  Γραφείων Ηράκλειου και Χανιών</a:t>
            </a:r>
            <a:endParaRPr lang="el-GR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F29A1-85B0-7703-436E-310BE752F574}"/>
              </a:ext>
            </a:extLst>
          </p:cNvPr>
          <p:cNvSpPr txBox="1"/>
          <p:nvPr/>
        </p:nvSpPr>
        <p:spPr>
          <a:xfrm>
            <a:off x="7495029" y="1082842"/>
            <a:ext cx="1200149" cy="584775"/>
          </a:xfrm>
          <a:prstGeom prst="rect">
            <a:avLst/>
          </a:prstGeom>
          <a:solidFill>
            <a:srgbClr val="EBB41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800" baseline="0" dirty="0">
                <a:solidFill>
                  <a:srgbClr val="FFFFFF"/>
                </a:solidFill>
                <a:latin typeface="Roboto Medium"/>
              </a:rPr>
              <a:t>Ίδρυση 2 Επιχειρησιακών  Γραφείων </a:t>
            </a:r>
            <a:r>
              <a:rPr lang="el-GR" sz="800" dirty="0">
                <a:solidFill>
                  <a:srgbClr val="FFFFFF"/>
                </a:solidFill>
                <a:latin typeface="Roboto Medium"/>
              </a:rPr>
              <a:t>Ρέθυμνο και τον ΑΓ. Νικόλαο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>
            <a:spLocks noGrp="1"/>
          </p:cNvSpPr>
          <p:nvPr>
            <p:ph type="title" idx="4294967295"/>
          </p:nvPr>
        </p:nvSpPr>
        <p:spPr>
          <a:xfrm>
            <a:off x="0" y="225425"/>
            <a:ext cx="4768850" cy="387350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-GR" sz="2320">
                <a:solidFill>
                  <a:srgbClr val="F9FBFD"/>
                </a:solidFill>
                <a:latin typeface="Roboto Black"/>
                <a:ea typeface="Roboto Black"/>
                <a:cs typeface="Roboto Black"/>
                <a:sym typeface="Roboto Black"/>
              </a:rPr>
              <a:t>Δράσεις ενημέρωσης του κοινού</a:t>
            </a:r>
            <a:endParaRPr sz="2320">
              <a:solidFill>
                <a:srgbClr val="F9FBFD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9" name="Google Shape;129;p10"/>
          <p:cNvSpPr txBox="1"/>
          <p:nvPr/>
        </p:nvSpPr>
        <p:spPr>
          <a:xfrm>
            <a:off x="2850600" y="1224300"/>
            <a:ext cx="34083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EEEEE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30" name="Google Shape;130;p10"/>
          <p:cNvGraphicFramePr/>
          <p:nvPr>
            <p:extLst>
              <p:ext uri="{D42A27DB-BD31-4B8C-83A1-F6EECF244321}">
                <p14:modId xmlns:p14="http://schemas.microsoft.com/office/powerpoint/2010/main" val="1498034536"/>
              </p:ext>
            </p:extLst>
          </p:nvPr>
        </p:nvGraphicFramePr>
        <p:xfrm>
          <a:off x="5002505" y="2092367"/>
          <a:ext cx="3529514" cy="1402098"/>
        </p:xfrm>
        <a:graphic>
          <a:graphicData uri="http://schemas.openxmlformats.org/drawingml/2006/table">
            <a:tbl>
              <a:tblPr firstRow="1" bandRow="1">
                <a:noFill/>
                <a:tableStyleId>{8CBDCA5A-E576-4DA8-8E25-665810ACA200}</a:tableStyleId>
              </a:tblPr>
              <a:tblGrid>
                <a:gridCol w="121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928">
                  <a:extLst>
                    <a:ext uri="{9D8B030D-6E8A-4147-A177-3AD203B41FA5}">
                      <a16:colId xmlns:a16="http://schemas.microsoft.com/office/drawing/2014/main" val="1305770658"/>
                    </a:ext>
                  </a:extLst>
                </a:gridCol>
              </a:tblGrid>
              <a:tr h="33110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dirty="0"/>
                        <a:t>Δράσεις έτους 2024</a:t>
                      </a:r>
                    </a:p>
                  </a:txBody>
                  <a:tcPr>
                    <a:solidFill>
                      <a:srgbClr val="008C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>
                        <a:sym typeface="Roboto Black"/>
                      </a:endParaRPr>
                    </a:p>
                  </a:txBody>
                  <a:tcPr marL="91450" marR="91450" marT="45724" marB="45724">
                    <a:solidFill>
                      <a:srgbClr val="F374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ndara"/>
                        <a:buNone/>
                      </a:pPr>
                      <a:r>
                        <a:rPr lang="el-GR" sz="1400" b="1" u="none" strike="noStrike" cap="none" dirty="0">
                          <a:solidFill>
                            <a:srgbClr val="EEEEE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Αριθμός δράσεων</a:t>
                      </a:r>
                      <a:endParaRPr sz="1400" b="1" u="none" strike="noStrike" cap="none" dirty="0">
                        <a:solidFill>
                          <a:srgbClr val="EEEEE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73B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b="1" u="none" strike="noStrike" cap="none" dirty="0">
                          <a:solidFill>
                            <a:srgbClr val="EEEEEE"/>
                          </a:solidFill>
                          <a:latin typeface="Roboto"/>
                          <a:ea typeface="Roboto"/>
                          <a:cs typeface="Roboto"/>
                        </a:rPr>
                        <a:t>Αριθμός σχολείων</a:t>
                      </a:r>
                      <a:endParaRPr sz="1400" b="1" u="none" strike="noStrike" cap="none" dirty="0">
                        <a:solidFill>
                          <a:srgbClr val="EEEEE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73B2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1" i="0" u="none" strike="noStrike" cap="none" noProof="0" dirty="0">
                          <a:solidFill>
                            <a:srgbClr val="EEEEEE"/>
                          </a:solidFill>
                          <a:latin typeface="Roboto"/>
                        </a:rPr>
                        <a:t>Αριθμός συμμετεχόντων</a:t>
                      </a:r>
                      <a:endParaRPr dirty="0">
                        <a:sym typeface="Roboto"/>
                      </a:endParaRPr>
                    </a:p>
                  </a:txBody>
                  <a:tcPr marL="91450" marR="91450" marT="45724" marB="45724" anchor="ctr">
                    <a:solidFill>
                      <a:srgbClr val="73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ndara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63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28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4.033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4" marB="4572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2" name="Google Shape;13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25" y="1080875"/>
            <a:ext cx="4059711" cy="3394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" name="Google Shape;133;p10"/>
          <p:cNvSpPr txBox="1"/>
          <p:nvPr/>
        </p:nvSpPr>
        <p:spPr>
          <a:xfrm>
            <a:off x="614550" y="1479300"/>
            <a:ext cx="142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Διαλέξεις</a:t>
            </a:r>
            <a:endParaRPr sz="15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σε σχολεία</a:t>
            </a:r>
            <a:endParaRPr sz="15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2800275" y="1384850"/>
            <a:ext cx="1574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Διανομή ενημερωτικού υλικού</a:t>
            </a:r>
            <a:endParaRPr sz="1500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486900" y="3033500"/>
            <a:ext cx="16797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Συμμετοχή σε δράσεις, καλλιτεχνικές δραστηριότητες, φεστιβάλ και συνέδρια</a:t>
            </a:r>
            <a:endParaRPr sz="1500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2875425" y="3334088"/>
            <a:ext cx="142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Διοργάνωση ημερίδων</a:t>
            </a:r>
            <a:endParaRPr sz="1500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title" idx="4294967295"/>
          </p:nvPr>
        </p:nvSpPr>
        <p:spPr>
          <a:xfrm>
            <a:off x="0" y="2022475"/>
            <a:ext cx="6483350" cy="1006475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-GR" sz="2500" dirty="0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ΣΤΑΤΙΣΤΙΚΑ ΣΤΟΙΧΕΙΑ ΔΡΑΣΤΗΡΙΟΤΗΤΑΣ ΕΠΙΧΕΙΡΗΣΙΑΚΩΝ ΥΠΗΡΕΣΙΩΝ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>
            <a:spLocks noGrp="1"/>
          </p:cNvSpPr>
          <p:nvPr>
            <p:ph type="title" idx="4294967295"/>
          </p:nvPr>
        </p:nvSpPr>
        <p:spPr>
          <a:xfrm>
            <a:off x="1268413" y="142875"/>
            <a:ext cx="7875587" cy="323850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-GR" sz="2300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Υποθέσεις: Περιφερειακή Ενότητα / 100.000 κατοίκους</a:t>
            </a:r>
            <a:endParaRPr sz="2300">
              <a:solidFill>
                <a:srgbClr val="EEEEE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6457891" y="4685641"/>
            <a:ext cx="2570539" cy="35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i="0" u="none" strike="noStrike" cap="none" dirty="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2024 / απογραφή 2021</a:t>
            </a:r>
            <a:endParaRPr sz="1200" b="0" i="0" u="none" strike="noStrike" cap="none" dirty="0">
              <a:solidFill>
                <a:schemeClr val="l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" name="Εικόνα 1" descr="Εικόνα που περιέχει χάρτης, κείμενο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15B85778-751B-FC78-25FF-C949C0D45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7" y="1559804"/>
            <a:ext cx="5304234" cy="1987702"/>
          </a:xfrm>
          <a:prstGeom prst="rect">
            <a:avLst/>
          </a:prstGeom>
          <a:ln>
            <a:solidFill>
              <a:srgbClr val="4472C4"/>
            </a:solidFill>
          </a:ln>
        </p:spPr>
      </p:pic>
      <p:graphicFrame>
        <p:nvGraphicFramePr>
          <p:cNvPr id="5" name="Google Shape;66;p2">
            <a:extLst>
              <a:ext uri="{FF2B5EF4-FFF2-40B4-BE49-F238E27FC236}">
                <a16:creationId xmlns:a16="http://schemas.microsoft.com/office/drawing/2014/main" id="{609BEA5D-985D-F20A-6AA1-D8D529834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532542"/>
              </p:ext>
            </p:extLst>
          </p:nvPr>
        </p:nvGraphicFramePr>
        <p:xfrm>
          <a:off x="5985033" y="1559343"/>
          <a:ext cx="2767500" cy="2194410"/>
        </p:xfrm>
        <a:graphic>
          <a:graphicData uri="http://schemas.openxmlformats.org/drawingml/2006/table">
            <a:tbl>
              <a:tblPr>
                <a:noFill/>
                <a:tableStyleId>{AC21614A-9B16-4D83-B8B6-E11E2C767709}</a:tableStyleId>
              </a:tblPr>
              <a:tblGrid>
                <a:gridCol w="21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43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rgbClr val="EEEEEE"/>
                          </a:solidFill>
                          <a:latin typeface="Roboto Black"/>
                          <a:ea typeface="Roboto Black"/>
                          <a:cs typeface="Roboto Black"/>
                          <a:sym typeface="Roboto Black"/>
                        </a:rPr>
                        <a:t>Αριθμός </a:t>
                      </a:r>
                      <a:r>
                        <a:rPr lang="el-GR" sz="1400" u="none" strike="noStrike" cap="none" dirty="0">
                          <a:solidFill>
                            <a:srgbClr val="EEEEEE"/>
                          </a:solidFill>
                          <a:latin typeface="Roboto Black"/>
                          <a:ea typeface="Roboto Black"/>
                          <a:cs typeface="Roboto Black"/>
                        </a:rPr>
                        <a:t>υποθέσεων ανά 100.000 κατοίκους</a:t>
                      </a:r>
                      <a:endParaRPr sz="1400" u="none" strike="noStrike" cap="none" dirty="0">
                        <a:solidFill>
                          <a:srgbClr val="EEEEEE"/>
                        </a:solidFill>
                        <a:latin typeface="Roboto Black"/>
                        <a:ea typeface="Roboto Black"/>
                        <a:cs typeface="Roboto Black"/>
                        <a:sym typeface="Roboto Blac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C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Medium"/>
                          <a:ea typeface="Roboto Medium"/>
                          <a:cs typeface="Roboto Medium"/>
                        </a:rPr>
                        <a:t>Δ.Α. ΧΑΝΊΩΝ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Black"/>
                          <a:ea typeface="Roboto Black"/>
                          <a:cs typeface="Roboto Black"/>
                        </a:rPr>
                        <a:t>253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Black"/>
                        <a:ea typeface="Roboto Black"/>
                        <a:cs typeface="Roboto Black"/>
                        <a:sym typeface="Roboto Blac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Medium"/>
                          <a:ea typeface="Roboto Medium"/>
                          <a:cs typeface="Roboto Medium"/>
                        </a:rPr>
                        <a:t>Δ.Α. ΗΡΑΚΛΕΙΟΥ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Black"/>
                          <a:ea typeface="Roboto Black"/>
                          <a:cs typeface="Roboto Black"/>
                        </a:rPr>
                        <a:t>245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Black"/>
                        <a:ea typeface="Roboto Black"/>
                        <a:cs typeface="Roboto Black"/>
                        <a:sym typeface="Roboto Blac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Medium"/>
                          <a:ea typeface="Roboto Medium"/>
                          <a:cs typeface="Roboto Medium"/>
                        </a:rPr>
                        <a:t>Δ.Α. ΡΕΘΥΜΝΗΣ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2"/>
                      </a:solidFill>
                    </a:lnL>
                    <a:lnR w="9524">
                      <a:solidFill>
                        <a:schemeClr val="lt2"/>
                      </a:solidFill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Black"/>
                          <a:ea typeface="Roboto Black"/>
                          <a:cs typeface="Roboto Black"/>
                        </a:rPr>
                        <a:t>246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Black"/>
                        <a:ea typeface="Roboto Black"/>
                        <a:cs typeface="Roboto Black"/>
                        <a:sym typeface="Roboto Black"/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2"/>
                      </a:solidFill>
                    </a:lnL>
                    <a:lnR w="9524">
                      <a:solidFill>
                        <a:schemeClr val="lt2"/>
                      </a:solidFill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17059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Medium"/>
                          <a:ea typeface="Roboto Medium"/>
                          <a:cs typeface="Roboto Medium"/>
                        </a:rPr>
                        <a:t>Δ.Α. ΛΑΣΙΘΙΟΥ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2"/>
                      </a:solidFill>
                    </a:lnL>
                    <a:lnR w="9524">
                      <a:solidFill>
                        <a:schemeClr val="lt2"/>
                      </a:solidFill>
                    </a:lnR>
                    <a:lnT w="9524">
                      <a:solidFill>
                        <a:schemeClr val="lt2"/>
                      </a:solidFill>
                    </a:lnT>
                    <a:lnB w="9524">
                      <a:solidFill>
                        <a:schemeClr val="lt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 Black"/>
                          <a:ea typeface="Roboto Black"/>
                          <a:cs typeface="Roboto Black"/>
                        </a:rPr>
                        <a:t>136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 Black"/>
                        <a:ea typeface="Roboto Black"/>
                        <a:cs typeface="Roboto Black"/>
                        <a:sym typeface="Roboto Black"/>
                      </a:endParaRPr>
                    </a:p>
                  </a:txBody>
                  <a:tcPr marL="91425" marR="91425" marT="91425" marB="91425">
                    <a:lnL w="9524">
                      <a:solidFill>
                        <a:schemeClr val="lt2"/>
                      </a:solidFill>
                    </a:lnL>
                    <a:lnR w="9524">
                      <a:solidFill>
                        <a:schemeClr val="lt2"/>
                      </a:solidFill>
                    </a:lnR>
                    <a:lnT w="9524">
                      <a:solidFill>
                        <a:schemeClr val="lt2"/>
                      </a:solidFill>
                    </a:lnT>
                    <a:lnB w="9524">
                      <a:solidFill>
                        <a:schemeClr val="lt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798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/>
        </p:nvSpPr>
        <p:spPr>
          <a:xfrm>
            <a:off x="1259600" y="142275"/>
            <a:ext cx="6454800" cy="377100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l-GR" sz="2300" b="0" i="0" u="none" strike="noStrike" cap="none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Αριθμός δικογραφιών δεκαμήνου 2023 / 2024</a:t>
            </a:r>
            <a:endParaRPr sz="2300" b="0" i="0" u="none" strike="noStrike" cap="none">
              <a:solidFill>
                <a:srgbClr val="EEEEE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101094" y="608177"/>
            <a:ext cx="3468600" cy="4401164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EEEEEE"/>
              </a:buClr>
              <a:buSzPts val="1400"/>
              <a:buFont typeface="Noto Sans Symbols"/>
              <a:buChar char="✔"/>
            </a:pP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Κάθε μέρα οι αστυνομικοί </a:t>
            </a:r>
            <a:r>
              <a:rPr lang="el-GR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χειρίζονται 4</a:t>
            </a: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 Black"/>
              </a:rPr>
              <a:t> </a:t>
            </a:r>
            <a:r>
              <a:rPr lang="el-GR" b="1" dirty="0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"/>
              </a:rPr>
              <a:t> </a:t>
            </a:r>
            <a:r>
              <a:rPr lang="el-GR" b="1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περίπου περιστατικά </a:t>
            </a: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ενδοοικογενειακής βίας</a:t>
            </a:r>
            <a:r>
              <a:rPr lang="el-GR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 σε όλη την Κρήτη.</a:t>
            </a:r>
            <a:b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>
              <a:solidFill>
                <a:srgbClr val="EEEEE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Roboto"/>
              <a:buChar char="✔"/>
            </a:pP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Τα περιστατικά έχουν αυξηθεί κατά </a:t>
            </a:r>
            <a:r>
              <a:rPr lang="el-GR" b="1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62</a:t>
            </a:r>
            <a:r>
              <a:rPr lang="el-GR" b="1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 σε σχέση με το 2023.</a:t>
            </a:r>
            <a:b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>
              <a:solidFill>
                <a:srgbClr val="EEEEE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Clr>
                <a:srgbClr val="EEEEEE"/>
              </a:buClr>
              <a:buSzPts val="1400"/>
              <a:buFont typeface="Roboto"/>
              <a:buChar char="✔"/>
            </a:pP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Το 2024 οι Υπηρεσίες έχουν σχηματίσει </a:t>
            </a:r>
            <a:r>
              <a:rPr lang="el-GR" b="1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559 </a:t>
            </a:r>
            <a:r>
              <a:rPr lang="el-GR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περισσότερες</a:t>
            </a: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δικογραφίες..</a:t>
            </a:r>
            <a:br>
              <a:rPr lang="el-GR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 u="none" strike="noStrike" cap="none" dirty="0">
              <a:solidFill>
                <a:srgbClr val="EEEEE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Clr>
                <a:srgbClr val="EEEEEE"/>
              </a:buClr>
              <a:buSzPts val="1400"/>
              <a:buFont typeface="Roboto"/>
              <a:buChar char="✔"/>
            </a:pP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Το </a:t>
            </a:r>
            <a:r>
              <a:rPr lang="el-GR" b="1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78</a:t>
            </a:r>
            <a:r>
              <a:rPr lang="el-GR" b="1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% </a:t>
            </a: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των περιστατικών της Χώρας τα έχουν χειριστεί</a:t>
            </a:r>
            <a:br>
              <a:rPr lang="el-GR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l-GR" b="1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Γραφεία </a:t>
            </a:r>
            <a:r>
              <a:rPr lang="el-GR" b="1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Αντιμετώπισης Ενδοοικογενειακής</a:t>
            </a:r>
            <a:r>
              <a:rPr lang="el-GR" b="1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 Βίας</a:t>
            </a: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>
              <a:solidFill>
                <a:srgbClr val="EEEEE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Font typeface="Roboto"/>
              <a:buChar char="✔"/>
            </a:pP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Τον Απρίλιο σημειώθηκε η μεγαλύτερη  αύξηση, με </a:t>
            </a:r>
            <a:r>
              <a:rPr lang="el-GR" b="1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1662 </a:t>
            </a:r>
            <a:r>
              <a:rPr lang="el-GR" i="0" u="none" strike="noStrike" cap="none" dirty="0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δικογραφίες.</a:t>
            </a:r>
            <a:endParaRPr i="0" u="none" strike="noStrike" cap="none" dirty="0">
              <a:solidFill>
                <a:srgbClr val="EEEEE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" name="Google Shape;131;p10">
            <a:extLst>
              <a:ext uri="{FF2B5EF4-FFF2-40B4-BE49-F238E27FC236}">
                <a16:creationId xmlns:a16="http://schemas.microsoft.com/office/drawing/2014/main" id="{A1FAC6AF-E145-9AD0-B884-3D8B7F965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434211"/>
              </p:ext>
            </p:extLst>
          </p:nvPr>
        </p:nvGraphicFramePr>
        <p:xfrm>
          <a:off x="5404757" y="3861708"/>
          <a:ext cx="2112450" cy="936191"/>
        </p:xfrm>
        <a:graphic>
          <a:graphicData uri="http://schemas.openxmlformats.org/drawingml/2006/table">
            <a:tbl>
              <a:tblPr firstRow="1" bandRow="1">
                <a:noFill/>
                <a:tableStyleId>{8CBDCA5A-E576-4DA8-8E25-665810ACA200}</a:tableStyleId>
              </a:tblPr>
              <a:tblGrid>
                <a:gridCol w="83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571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b="0" u="none" strike="noStrike" cap="none" dirty="0">
                          <a:latin typeface="Roboto Black"/>
                          <a:ea typeface="Roboto Black"/>
                          <a:cs typeface="Roboto Black"/>
                        </a:rPr>
                        <a:t>Αριθμός Δικογραφιών</a:t>
                      </a:r>
                      <a:endParaRPr sz="1400" b="0" u="none" strike="noStrike" cap="none" dirty="0">
                        <a:latin typeface="Roboto Black"/>
                        <a:ea typeface="Roboto Black"/>
                        <a:cs typeface="Roboto Black"/>
                        <a:sym typeface="Roboto Black"/>
                      </a:endParaRPr>
                    </a:p>
                  </a:txBody>
                  <a:tcPr marL="91450" marR="91450" marT="45725" marB="45725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solidFill>
                      <a:srgbClr val="73B2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2023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>
                      <a:solidFill>
                        <a:schemeClr val="tx1"/>
                      </a:solidFill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ndara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902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R w="12700">
                      <a:solidFill>
                        <a:schemeClr val="tx1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2024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l-GR" sz="140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1.461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Εικόνα 5" descr="Εικόνα που περιέχει κείμενο, στιγμιότυπο οθόνης, λογισμικό πολυμέσων, λογισμικό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97FFD60E-4433-1CC3-9711-30EFB8084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818" y="712589"/>
            <a:ext cx="5318522" cy="294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/>
        </p:nvSpPr>
        <p:spPr>
          <a:xfrm>
            <a:off x="1259600" y="142275"/>
            <a:ext cx="6454800" cy="377100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990"/>
            </a:pPr>
            <a:r>
              <a:rPr lang="el-GR" sz="2300" b="0" i="0" u="none" strike="noStrike" cap="none" dirty="0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Αριθμός </a:t>
            </a:r>
            <a:r>
              <a:rPr lang="el-GR" sz="2300" dirty="0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θυμάτων </a:t>
            </a:r>
            <a:r>
              <a:rPr lang="el-GR" sz="2300" b="0" i="0" u="none" strike="noStrike" cap="none" dirty="0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2023 / 2024</a:t>
            </a:r>
            <a:endParaRPr sz="2300" b="0" i="0" u="none" strike="noStrike" cap="none" dirty="0">
              <a:solidFill>
                <a:srgbClr val="EEEEE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" name="Εικόνα 3" descr="Εικόνα που περιέχει κείμενο, στιγμιότυπο οθόνης, κύκλος, διάγραμμα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396EF309-0105-1B3A-83B6-F10FCC568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99" y="839391"/>
            <a:ext cx="3902273" cy="2339578"/>
          </a:xfrm>
          <a:prstGeom prst="rect">
            <a:avLst/>
          </a:prstGeom>
        </p:spPr>
      </p:pic>
      <p:pic>
        <p:nvPicPr>
          <p:cNvPr id="5" name="Εικόνα 4" descr="Εικόνα που περιέχει στιγμιότυπο οθόνης, κείμενο, ορθογώνιο παραλληλόγραμμο, τετράγωνο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11FCD7A6-C6D1-E240-5184-6BFD46D57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037" y="749498"/>
            <a:ext cx="4207074" cy="2528293"/>
          </a:xfrm>
          <a:prstGeom prst="rect">
            <a:avLst/>
          </a:prstGeom>
        </p:spPr>
      </p:pic>
      <p:sp>
        <p:nvSpPr>
          <p:cNvPr id="8" name="Google Shape;183;p13">
            <a:extLst>
              <a:ext uri="{FF2B5EF4-FFF2-40B4-BE49-F238E27FC236}">
                <a16:creationId xmlns:a16="http://schemas.microsoft.com/office/drawing/2014/main" id="{8B934F19-49A1-E9B4-2CAE-1C08949C3A53}"/>
              </a:ext>
            </a:extLst>
          </p:cNvPr>
          <p:cNvSpPr txBox="1"/>
          <p:nvPr/>
        </p:nvSpPr>
        <p:spPr>
          <a:xfrm>
            <a:off x="1645928" y="3751427"/>
            <a:ext cx="5174171" cy="738623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EEEEEE"/>
              </a:buClr>
              <a:buSzPts val="1400"/>
              <a:buFont typeface="Noto Sans Symbols"/>
              <a:buChar char="✔"/>
            </a:pPr>
            <a:r>
              <a:rPr lang="el-GR" dirty="0">
                <a:latin typeface="Roboto"/>
                <a:ea typeface="Roboto"/>
                <a:cs typeface="Roboto"/>
              </a:rPr>
              <a:t>Το 2024 σημειώθηκε αύξηση των θυμάτων κατά 55%.</a:t>
            </a:r>
            <a:endParaRPr lang="el-GR" dirty="0">
              <a:solidFill>
                <a:srgbClr val="EEEEEE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Clr>
                <a:srgbClr val="EEEEEE"/>
              </a:buClr>
              <a:buSzPts val="1400"/>
              <a:buFont typeface="Noto Sans Symbols"/>
              <a:buChar char="✔"/>
            </a:pPr>
            <a:r>
              <a:rPr lang="el-GR" dirty="0">
                <a:latin typeface="Roboto"/>
                <a:ea typeface="Roboto"/>
                <a:cs typeface="Roboto"/>
              </a:rPr>
              <a:t>Το 75% των θυμάτων για το 2024 είναι γυναίκες.</a:t>
            </a:r>
            <a:endParaRPr lang="el-GR" dirty="0">
              <a:solidFill>
                <a:srgbClr val="EEEEEE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Clr>
                <a:srgbClr val="EEEEEE"/>
              </a:buClr>
              <a:buSzPts val="1400"/>
              <a:buFont typeface="Noto Sans Symbols"/>
              <a:buChar char="✔"/>
            </a:pPr>
            <a:r>
              <a:rPr lang="el-GR" dirty="0">
                <a:latin typeface="Roboto"/>
                <a:ea typeface="Roboto"/>
                <a:cs typeface="Roboto"/>
              </a:rPr>
              <a:t>Τα 200 εκ των 1598 θυμάτων ήταν ανήλικα θύματα</a:t>
            </a:r>
            <a:endParaRPr lang="el-GR" i="0" u="none" strike="noStrike" cap="none" dirty="0">
              <a:latin typeface="Roboto"/>
              <a:ea typeface="Roboto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05779-739D-FFE3-20E0-D5517567E5E1}"/>
              </a:ext>
            </a:extLst>
          </p:cNvPr>
          <p:cNvSpPr txBox="1"/>
          <p:nvPr/>
        </p:nvSpPr>
        <p:spPr>
          <a:xfrm>
            <a:off x="5607844" y="2009180"/>
            <a:ext cx="48220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900" dirty="0"/>
              <a:t>1033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99D043-36BB-CECC-3087-6323C40B3A54}"/>
              </a:ext>
            </a:extLst>
          </p:cNvPr>
          <p:cNvSpPr txBox="1"/>
          <p:nvPr/>
        </p:nvSpPr>
        <p:spPr>
          <a:xfrm>
            <a:off x="7375922" y="1401960"/>
            <a:ext cx="48220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900" dirty="0"/>
              <a:t>1598</a:t>
            </a:r>
          </a:p>
        </p:txBody>
      </p:sp>
    </p:spTree>
    <p:extLst>
      <p:ext uri="{BB962C8B-B14F-4D97-AF65-F5344CB8AC3E}">
        <p14:creationId xmlns:p14="http://schemas.microsoft.com/office/powerpoint/2010/main" val="11325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14"/>
          <p:cNvGraphicFramePr/>
          <p:nvPr>
            <p:extLst>
              <p:ext uri="{D42A27DB-BD31-4B8C-83A1-F6EECF244321}">
                <p14:modId xmlns:p14="http://schemas.microsoft.com/office/powerpoint/2010/main" val="1973398725"/>
              </p:ext>
            </p:extLst>
          </p:nvPr>
        </p:nvGraphicFramePr>
        <p:xfrm>
          <a:off x="5081496" y="3257328"/>
          <a:ext cx="3526886" cy="1427425"/>
        </p:xfrm>
        <a:graphic>
          <a:graphicData uri="http://schemas.openxmlformats.org/drawingml/2006/table">
            <a:tbl>
              <a:tblPr>
                <a:noFill/>
                <a:tableStyleId>{54241966-21F0-4E31-AD96-20C85E7C6904}</a:tableStyleId>
              </a:tblPr>
              <a:tblGrid>
                <a:gridCol w="646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ΕΤΟΣ</a:t>
                      </a:r>
                      <a:endParaRPr sz="1000" b="1"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C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ΔΙΚΟΓΡΑΦΙΕΣ</a:t>
                      </a:r>
                      <a:endParaRPr sz="1000" b="1"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C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ΣΥΛΛΗΨΕΙΣ</a:t>
                      </a:r>
                      <a:endParaRPr sz="1000" b="1"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C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 baseline="0" dirty="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l-GR" sz="1000" b="1" i="0" u="none" strike="noStrike" cap="none" baseline="0" dirty="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ΠΟΣΟΣΤΙΑΙΑ ΜΕΤΑΒΟΛΗ</a:t>
                      </a:r>
                      <a:endParaRPr sz="1000" b="1" i="0" u="none" strike="noStrike" cap="none"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2023</a:t>
                      </a:r>
                      <a:endParaRPr sz="100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902</a:t>
                      </a:r>
                      <a:endParaRPr sz="1000" i="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564</a:t>
                      </a:r>
                      <a:endParaRPr sz="1000" i="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62%</a:t>
                      </a:r>
                      <a:endParaRPr sz="1000" i="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2024</a:t>
                      </a:r>
                      <a:endParaRPr sz="100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1461</a:t>
                      </a:r>
                      <a:endParaRPr sz="1000" i="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959</a:t>
                      </a:r>
                      <a:endParaRPr sz="1000" i="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66%</a:t>
                      </a:r>
                      <a:endParaRPr sz="1000" i="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sz="1000" i="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+62</a:t>
                      </a:r>
                      <a:endParaRPr sz="1000" i="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+70%</a:t>
                      </a:r>
                      <a:endParaRPr sz="1000" i="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 cap="none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1" name="Google Shape;191;p14"/>
          <p:cNvSpPr txBox="1"/>
          <p:nvPr/>
        </p:nvSpPr>
        <p:spPr>
          <a:xfrm>
            <a:off x="4854139" y="2756328"/>
            <a:ext cx="3888079" cy="307800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i="0" u="none" strike="noStrike" cap="none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Δικογραφίες/ συλλήψεις Μάιος - Οκτώβριος </a:t>
            </a:r>
            <a:endParaRPr sz="1400" b="1" i="0" u="none" strike="noStrike" cap="none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309900" y="626900"/>
            <a:ext cx="8524200" cy="1888500"/>
          </a:xfrm>
          <a:prstGeom prst="rect">
            <a:avLst/>
          </a:prstGeom>
          <a:solidFill>
            <a:srgbClr val="73B2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1000"/>
              </a:lnSpc>
              <a:buClr>
                <a:schemeClr val="lt2"/>
              </a:buClr>
              <a:buSzPts val="1400"/>
            </a:pPr>
            <a:endParaRPr lang="el-GR" dirty="0">
              <a:latin typeface="Roboto"/>
              <a:ea typeface="Roboto"/>
              <a:cs typeface="Roboto"/>
            </a:endParaRPr>
          </a:p>
          <a:p>
            <a:pPr indent="-88900">
              <a:lnSpc>
                <a:spcPct val="91000"/>
              </a:lnSpc>
              <a:buClr>
                <a:schemeClr val="lt2"/>
              </a:buClr>
              <a:buSzPts val="1400"/>
              <a:buFont typeface="Roboto"/>
              <a:buChar char="✔"/>
            </a:pPr>
            <a:r>
              <a:rPr lang="el-GR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400" i="0" u="none" strike="noStrike" cap="none" dirty="0">
                <a:latin typeface="Roboto"/>
                <a:ea typeface="Roboto"/>
                <a:cs typeface="Roboto"/>
                <a:sym typeface="Roboto"/>
              </a:rPr>
              <a:t>Οι συλλήψεις αυξήθηκαν κατά </a:t>
            </a:r>
            <a:r>
              <a:rPr lang="el-GR" b="1" dirty="0">
                <a:latin typeface="Roboto"/>
                <a:ea typeface="Roboto"/>
                <a:cs typeface="Roboto"/>
                <a:sym typeface="Roboto"/>
              </a:rPr>
              <a:t>66</a:t>
            </a:r>
            <a:r>
              <a:rPr lang="el-GR" sz="1400" b="1" i="0" u="none" strike="noStrike" cap="none" dirty="0">
                <a:latin typeface="Roboto"/>
                <a:ea typeface="Roboto"/>
                <a:cs typeface="Roboto"/>
                <a:sym typeface="Roboto"/>
              </a:rPr>
              <a:t>%</a:t>
            </a:r>
            <a:r>
              <a:rPr lang="el-GR" sz="1400" i="0" u="none" strike="noStrike" cap="none" dirty="0">
                <a:latin typeface="Roboto"/>
                <a:ea typeface="Roboto"/>
                <a:cs typeface="Roboto"/>
                <a:sym typeface="Roboto"/>
              </a:rPr>
              <a:t>, άρα η αύξηση στις συλλήψεις είναι πραγματική και δεν οφείλεται μόνο στην αύξηση των περιστατικών</a:t>
            </a:r>
            <a:r>
              <a:rPr lang="el-GR" dirty="0">
                <a:latin typeface="Roboto"/>
                <a:ea typeface="Roboto"/>
                <a:cs typeface="Roboto"/>
                <a:sym typeface="Roboto"/>
              </a:rPr>
              <a:t> .</a:t>
            </a:r>
            <a:br>
              <a:rPr lang="el-GR" sz="1400" i="0" u="none" strike="noStrike" cap="none" dirty="0">
                <a:latin typeface="Roboto"/>
                <a:ea typeface="Roboto"/>
                <a:cs typeface="Roboto"/>
              </a:rPr>
            </a:br>
            <a:endParaRPr>
              <a:latin typeface="Roboto"/>
              <a:ea typeface="Roboto"/>
              <a:cs typeface="Roboto"/>
            </a:endParaRPr>
          </a:p>
          <a:p>
            <a:pPr indent="-88900">
              <a:lnSpc>
                <a:spcPct val="91000"/>
              </a:lnSpc>
              <a:buClr>
                <a:schemeClr val="lt2"/>
              </a:buClr>
              <a:buSzPts val="1400"/>
              <a:buFont typeface="Roboto"/>
              <a:buChar char="✔"/>
            </a:pPr>
            <a:r>
              <a:rPr lang="el-GR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400" i="0" u="none" strike="noStrike" cap="none" dirty="0">
                <a:latin typeface="Roboto"/>
                <a:ea typeface="Roboto"/>
                <a:cs typeface="Roboto"/>
                <a:sym typeface="Roboto"/>
              </a:rPr>
              <a:t>Κάθε μέρα πραγματοποιούνται </a:t>
            </a:r>
            <a:r>
              <a:rPr lang="el-GR" b="1" dirty="0">
                <a:latin typeface="Roboto"/>
                <a:ea typeface="Roboto"/>
                <a:cs typeface="Roboto"/>
                <a:sym typeface="Roboto"/>
              </a:rPr>
              <a:t>2,5</a:t>
            </a:r>
            <a:r>
              <a:rPr lang="el-GR" sz="1400" i="0" u="none" strike="noStrike" cap="none" dirty="0">
                <a:latin typeface="Roboto"/>
                <a:ea typeface="Roboto"/>
                <a:cs typeface="Roboto"/>
                <a:sym typeface="Roboto"/>
              </a:rPr>
              <a:t> συλλήψεις</a:t>
            </a:r>
            <a:r>
              <a:rPr lang="el-GR" dirty="0">
                <a:latin typeface="Roboto"/>
                <a:ea typeface="Roboto"/>
                <a:cs typeface="Roboto"/>
                <a:sym typeface="Roboto"/>
              </a:rPr>
              <a:t>, περίπου,</a:t>
            </a:r>
            <a:r>
              <a:rPr lang="el-GR" sz="1400" i="0" u="none" strike="noStrike" cap="none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dirty="0">
                <a:latin typeface="Roboto"/>
                <a:ea typeface="Roboto"/>
                <a:cs typeface="Roboto"/>
                <a:sym typeface="Roboto"/>
              </a:rPr>
              <a:t>στα 4</a:t>
            </a:r>
            <a:r>
              <a:rPr lang="el-GR" sz="1400" i="0" u="none" strike="noStrike" cap="none" dirty="0">
                <a:latin typeface="Roboto"/>
                <a:ea typeface="Roboto"/>
                <a:cs typeface="Roboto"/>
                <a:sym typeface="Roboto"/>
              </a:rPr>
              <a:t> περιστατικά.</a:t>
            </a:r>
            <a:br>
              <a:rPr lang="el-GR" dirty="0">
                <a:latin typeface="Roboto"/>
                <a:ea typeface="Roboto"/>
                <a:cs typeface="Roboto"/>
              </a:rPr>
            </a:b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88900">
              <a:lnSpc>
                <a:spcPct val="91000"/>
              </a:lnSpc>
              <a:buClr>
                <a:schemeClr val="lt2"/>
              </a:buClr>
              <a:buSzPts val="1400"/>
              <a:buFont typeface="Roboto"/>
              <a:buChar char="✔"/>
            </a:pPr>
            <a:r>
              <a:rPr lang="el-GR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400" i="0" u="none" strike="noStrike" cap="none" dirty="0">
                <a:latin typeface="Roboto"/>
                <a:ea typeface="Roboto"/>
                <a:cs typeface="Roboto"/>
                <a:sym typeface="Roboto"/>
              </a:rPr>
              <a:t>Οι συλλήψεις είναι </a:t>
            </a:r>
            <a:r>
              <a:rPr lang="el-GR" sz="1400" i="0" u="none" strike="noStrike" cap="none" dirty="0">
                <a:latin typeface="Roboto Black"/>
                <a:ea typeface="Roboto Black"/>
                <a:cs typeface="Roboto Black"/>
                <a:sym typeface="Roboto Black"/>
              </a:rPr>
              <a:t>περισσότερες</a:t>
            </a:r>
            <a:r>
              <a:rPr lang="el-GR" sz="1400" i="0" u="none" strike="noStrike" cap="none" dirty="0">
                <a:latin typeface="Roboto"/>
                <a:ea typeface="Roboto"/>
                <a:cs typeface="Roboto"/>
                <a:sym typeface="Roboto"/>
              </a:rPr>
              <a:t>, αν υπολογίσουμε ότι στον αριθμό των δικογραφιών περιλαμβάνονται και μη αυτόφωρες υποθέσεις</a:t>
            </a:r>
            <a:r>
              <a:rPr lang="el-GR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sz="1400" i="0" u="none" strike="noStrike" cap="none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3073725" y="177000"/>
            <a:ext cx="3052500" cy="324000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l-GR" sz="2300" b="0" i="0" u="none" strike="noStrike" cap="none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Αριθμός συλλήψεων</a:t>
            </a:r>
            <a:endParaRPr sz="2300" b="0" i="0" u="none" strike="noStrike" cap="none">
              <a:solidFill>
                <a:srgbClr val="EEEEE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" name="Εικόνα 2" descr="Εικόνα που περιέχει κείμενο, στιγμιότυπο οθόνης, οθόνη, λογισμικό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6AC944CE-2C09-9DAF-C6F7-62CCE38A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9" y="2574726"/>
            <a:ext cx="4198144" cy="24479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/>
          <p:nvPr/>
        </p:nvSpPr>
        <p:spPr>
          <a:xfrm>
            <a:off x="2850600" y="1224300"/>
            <a:ext cx="34083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EEEEE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16"/>
          <p:cNvSpPr txBox="1"/>
          <p:nvPr/>
        </p:nvSpPr>
        <p:spPr>
          <a:xfrm>
            <a:off x="3587400" y="86546"/>
            <a:ext cx="1969200" cy="387600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300" b="0" i="0" u="none" strike="noStrike" cap="none">
                <a:solidFill>
                  <a:srgbClr val="EEEEEE"/>
                </a:solidFill>
                <a:latin typeface="Roboto Black"/>
                <a:ea typeface="Roboto Black"/>
                <a:cs typeface="Roboto Black"/>
                <a:sym typeface="Roboto Black"/>
              </a:rPr>
              <a:t>Panic Button</a:t>
            </a:r>
            <a:endParaRPr sz="2300" b="0" i="0" u="none" strike="noStrike" cap="none">
              <a:solidFill>
                <a:srgbClr val="EEEEE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" name="Google Shape;227;g319484e3cab_0_18">
            <a:extLst>
              <a:ext uri="{FF2B5EF4-FFF2-40B4-BE49-F238E27FC236}">
                <a16:creationId xmlns:a16="http://schemas.microsoft.com/office/drawing/2014/main" id="{D78381AB-0C52-0853-1CC9-0DBE92347B3E}"/>
              </a:ext>
            </a:extLst>
          </p:cNvPr>
          <p:cNvSpPr txBox="1"/>
          <p:nvPr/>
        </p:nvSpPr>
        <p:spPr>
          <a:xfrm>
            <a:off x="5693488" y="1767459"/>
            <a:ext cx="3410297" cy="1493292"/>
          </a:xfrm>
          <a:prstGeom prst="rect">
            <a:avLst/>
          </a:prstGeom>
          <a:solidFill>
            <a:srgbClr val="008C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buClr>
                <a:schemeClr val="lt2"/>
              </a:buClr>
              <a:buSzPts val="1400"/>
              <a:buFont typeface="Wingdings"/>
              <a:buChar char="ü"/>
            </a:pPr>
            <a:r>
              <a:rPr lang="el-GR" sz="1100" dirty="0">
                <a:solidFill>
                  <a:schemeClr val="lt2"/>
                </a:solidFill>
                <a:latin typeface="Roboto"/>
                <a:ea typeface="Roboto Black"/>
              </a:rPr>
              <a:t> Από την 10/06/2024 το </a:t>
            </a:r>
            <a:r>
              <a:rPr lang="el-GR" sz="1100" dirty="0" err="1">
                <a:solidFill>
                  <a:schemeClr val="lt2"/>
                </a:solidFill>
                <a:latin typeface="Roboto"/>
                <a:ea typeface="Roboto Black"/>
              </a:rPr>
              <a:t>panic</a:t>
            </a:r>
            <a:r>
              <a:rPr lang="el-GR" sz="1100" dirty="0">
                <a:solidFill>
                  <a:schemeClr val="lt2"/>
                </a:solidFill>
                <a:latin typeface="Roboto"/>
                <a:ea typeface="Roboto Black"/>
              </a:rPr>
              <a:t> </a:t>
            </a:r>
            <a:r>
              <a:rPr lang="el-GR" sz="1100" dirty="0" err="1">
                <a:solidFill>
                  <a:schemeClr val="lt2"/>
                </a:solidFill>
                <a:latin typeface="Roboto"/>
                <a:ea typeface="Roboto Black"/>
              </a:rPr>
              <a:t>button</a:t>
            </a:r>
            <a:r>
              <a:rPr lang="el-GR" sz="1100" dirty="0">
                <a:solidFill>
                  <a:schemeClr val="lt2"/>
                </a:solidFill>
                <a:latin typeface="Roboto"/>
                <a:ea typeface="Roboto Black"/>
              </a:rPr>
              <a:t> δίνεται σε θύματα ενδοοικογενειακής βίας σε όλη τη Χώρα. </a:t>
            </a:r>
          </a:p>
          <a:p>
            <a:pPr marL="171450" indent="-171450">
              <a:buClr>
                <a:schemeClr val="lt2"/>
              </a:buClr>
              <a:buSzPts val="1400"/>
              <a:buFont typeface="Wingdings"/>
              <a:buChar char="ü"/>
            </a:pPr>
            <a:r>
              <a:rPr lang="el-GR" sz="1100" dirty="0">
                <a:solidFill>
                  <a:schemeClr val="lt2"/>
                </a:solidFill>
                <a:latin typeface="Roboto"/>
                <a:ea typeface="Roboto Black"/>
              </a:rPr>
              <a:t> </a:t>
            </a:r>
            <a:r>
              <a:rPr lang="el-GR" sz="1100" dirty="0" err="1">
                <a:solidFill>
                  <a:schemeClr val="lt2"/>
                </a:solidFill>
                <a:latin typeface="Roboto"/>
                <a:ea typeface="Roboto Black"/>
              </a:rPr>
              <a:t>To</a:t>
            </a:r>
            <a:r>
              <a:rPr lang="el-GR" sz="1100" dirty="0">
                <a:solidFill>
                  <a:schemeClr val="lt2"/>
                </a:solidFill>
                <a:latin typeface="Roboto"/>
                <a:ea typeface="Roboto Black"/>
              </a:rPr>
              <a:t> 28% των δικαιούχων θυμάτων εγκατέστησε το </a:t>
            </a:r>
            <a:r>
              <a:rPr lang="el-GR" sz="1100" dirty="0" err="1">
                <a:solidFill>
                  <a:schemeClr val="lt2"/>
                </a:solidFill>
                <a:latin typeface="Roboto"/>
                <a:ea typeface="Roboto Black"/>
              </a:rPr>
              <a:t>panic</a:t>
            </a:r>
            <a:r>
              <a:rPr lang="el-GR" sz="1100" dirty="0">
                <a:solidFill>
                  <a:schemeClr val="lt2"/>
                </a:solidFill>
                <a:latin typeface="Roboto"/>
                <a:ea typeface="Roboto Black"/>
              </a:rPr>
              <a:t> </a:t>
            </a:r>
            <a:r>
              <a:rPr lang="el-GR" sz="1100" dirty="0" err="1">
                <a:solidFill>
                  <a:schemeClr val="lt2"/>
                </a:solidFill>
                <a:latin typeface="Roboto"/>
                <a:ea typeface="Roboto Black"/>
              </a:rPr>
              <a:t>button</a:t>
            </a:r>
            <a:r>
              <a:rPr lang="el-GR" sz="1100" dirty="0">
                <a:solidFill>
                  <a:schemeClr val="lt2"/>
                </a:solidFill>
                <a:latin typeface="Roboto"/>
                <a:ea typeface="Roboto Black"/>
              </a:rPr>
              <a:t>. </a:t>
            </a:r>
            <a:endParaRPr lang="el-GR" sz="1100" i="0" u="none" strike="noStrike" cap="none" dirty="0">
              <a:solidFill>
                <a:schemeClr val="lt2"/>
              </a:solidFill>
              <a:latin typeface="Roboto"/>
              <a:ea typeface="Roboto Black"/>
            </a:endParaRPr>
          </a:p>
          <a:p>
            <a:pPr marL="171450" indent="-171450">
              <a:buClr>
                <a:schemeClr val="lt2"/>
              </a:buClr>
              <a:buSzPts val="1400"/>
              <a:buFont typeface="Wingdings"/>
              <a:buChar char="ü"/>
            </a:pPr>
            <a:r>
              <a:rPr lang="el-GR" sz="1100" dirty="0">
                <a:solidFill>
                  <a:schemeClr val="lt2"/>
                </a:solidFill>
                <a:latin typeface="Roboto"/>
                <a:ea typeface="Roboto Black"/>
              </a:rPr>
              <a:t>Σημειώθηκαν 25 ενεργοποιήσεις. </a:t>
            </a:r>
            <a:endParaRPr lang="el-GR" sz="1100" dirty="0">
              <a:solidFill>
                <a:schemeClr val="lt2"/>
              </a:solidFill>
              <a:latin typeface="Roboto Black"/>
              <a:ea typeface="Roboto Black"/>
            </a:endParaRPr>
          </a:p>
          <a:p>
            <a:pPr marL="171450" indent="-171450">
              <a:buClr>
                <a:schemeClr val="lt2"/>
              </a:buClr>
              <a:buSzPts val="1400"/>
              <a:buFont typeface="Wingdings"/>
              <a:buChar char="ü"/>
            </a:pPr>
            <a:r>
              <a:rPr lang="el-GR" sz="1100" dirty="0">
                <a:solidFill>
                  <a:schemeClr val="lt2"/>
                </a:solidFill>
                <a:latin typeface="Roboto"/>
                <a:ea typeface="Roboto Black"/>
              </a:rPr>
              <a:t>Οι γυναίκες  αποτελούν το 90% των θυμάτων που εγκατέστησαν το </a:t>
            </a:r>
            <a:r>
              <a:rPr lang="el-GR" sz="1100" dirty="0" err="1">
                <a:solidFill>
                  <a:schemeClr val="lt2"/>
                </a:solidFill>
                <a:latin typeface="Roboto"/>
                <a:ea typeface="Roboto Black"/>
              </a:rPr>
              <a:t>panic</a:t>
            </a:r>
            <a:r>
              <a:rPr lang="el-GR" sz="1100" dirty="0">
                <a:solidFill>
                  <a:schemeClr val="lt2"/>
                </a:solidFill>
                <a:latin typeface="Roboto"/>
                <a:ea typeface="Roboto Black"/>
              </a:rPr>
              <a:t> </a:t>
            </a:r>
            <a:r>
              <a:rPr lang="el-GR" sz="1100" dirty="0" err="1">
                <a:solidFill>
                  <a:schemeClr val="lt2"/>
                </a:solidFill>
                <a:latin typeface="Roboto"/>
                <a:ea typeface="Roboto Black"/>
              </a:rPr>
              <a:t>button</a:t>
            </a:r>
            <a:r>
              <a:rPr lang="el-GR" sz="1100" dirty="0">
                <a:solidFill>
                  <a:schemeClr val="lt2"/>
                </a:solidFill>
                <a:latin typeface="Roboto"/>
                <a:ea typeface="Roboto Black"/>
              </a:rPr>
              <a:t>.</a:t>
            </a:r>
          </a:p>
          <a:p>
            <a:pPr marL="89535" indent="-268605">
              <a:buClr>
                <a:schemeClr val="lt2"/>
              </a:buClr>
              <a:buSzPts val="1400"/>
              <a:buFont typeface="Wingdings"/>
              <a:buChar char="ü"/>
            </a:pPr>
            <a:endParaRPr lang="el-GR" sz="1100" dirty="0">
              <a:solidFill>
                <a:schemeClr val="lt2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Εικόνα 1" descr="Εικόνα που περιέχει στιγμιότυπο οθόνης, κείμενο, διάγραμμα, πολυχρωμία&#10;&#10;Το περιεχόμενο που δημιουργείται από τεχνητή νοημοσύνη μπορεί να μην είναι σωστό.">
            <a:extLst>
              <a:ext uri="{FF2B5EF4-FFF2-40B4-BE49-F238E27FC236}">
                <a16:creationId xmlns:a16="http://schemas.microsoft.com/office/drawing/2014/main" id="{5E95C449-84C1-A21B-A67F-145E25A0F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9" y="1080492"/>
            <a:ext cx="5524306" cy="35922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1008</Words>
  <Application>Microsoft Office PowerPoint</Application>
  <PresentationFormat>Προβολή στην οθόνη (16:9)</PresentationFormat>
  <Paragraphs>205</Paragraphs>
  <Slides>11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VanillaVTI</vt:lpstr>
      <vt:lpstr>Παρουσίαση του PowerPoint</vt:lpstr>
      <vt:lpstr>Υπηρεσίες Αντιμετώπισης Ενδοοικογενειακής Βίας</vt:lpstr>
      <vt:lpstr>Δράσεις ενημέρωσης του κοινού</vt:lpstr>
      <vt:lpstr>ΣΤΑΤΙΣΤΙΚΑ ΣΤΟΙΧΕΙΑ ΔΡΑΣΤΗΡΙΟΤΗΤΑΣ ΕΠΙΧΕΙΡΗΣΙΑΚΩΝ ΥΠΗΡΕΣΙΩΝ</vt:lpstr>
      <vt:lpstr>Υποθέσεις: Περιφερειακή Ενότητα / 100.000 κατοίκους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Guest</dc:creator>
  <cp:lastModifiedBy>Creative</cp:lastModifiedBy>
  <cp:revision>614</cp:revision>
  <dcterms:modified xsi:type="dcterms:W3CDTF">2025-01-07T17:41:57Z</dcterms:modified>
</cp:coreProperties>
</file>