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0" r:id="rId4"/>
    <p:sldId id="261" r:id="rId5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ΧΡΙΣΤΙΝΑ ΚΑΤΩΠΟΔΗ" initials="ΧΚ" lastIdx="0" clrIdx="0">
    <p:extLst>
      <p:ext uri="{19B8F6BF-5375-455C-9EA6-DF929625EA0E}">
        <p15:presenceInfo xmlns:p15="http://schemas.microsoft.com/office/powerpoint/2012/main" userId="S-1-5-21-2499576525-2853240682-2746563143-7580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6318" autoAdjust="0"/>
  </p:normalViewPr>
  <p:slideViewPr>
    <p:cSldViewPr snapToGrid="0">
      <p:cViewPr varScale="1">
        <p:scale>
          <a:sx n="87" d="100"/>
          <a:sy n="87" d="100"/>
        </p:scale>
        <p:origin x="66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 smtClean="0"/>
              <a:t>Στυλ κύριου υπότιτλου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2824E-7490-4627-A16B-8FE99F923A30}" type="datetimeFigureOut">
              <a:rPr lang="el-GR" smtClean="0"/>
              <a:t>9/12/2024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693D4-5EC8-4F91-89C7-A928300117C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995571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2824E-7490-4627-A16B-8FE99F923A30}" type="datetimeFigureOut">
              <a:rPr lang="el-GR" smtClean="0"/>
              <a:t>9/12/2024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693D4-5EC8-4F91-89C7-A928300117C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716944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2824E-7490-4627-A16B-8FE99F923A30}" type="datetimeFigureOut">
              <a:rPr lang="el-GR" smtClean="0"/>
              <a:t>9/12/2024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693D4-5EC8-4F91-89C7-A928300117C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557725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2824E-7490-4627-A16B-8FE99F923A30}" type="datetimeFigureOut">
              <a:rPr lang="el-GR" smtClean="0"/>
              <a:t>9/12/2024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693D4-5EC8-4F91-89C7-A928300117C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611411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2824E-7490-4627-A16B-8FE99F923A30}" type="datetimeFigureOut">
              <a:rPr lang="el-GR" smtClean="0"/>
              <a:t>9/12/2024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693D4-5EC8-4F91-89C7-A928300117C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254069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2824E-7490-4627-A16B-8FE99F923A30}" type="datetimeFigureOut">
              <a:rPr lang="el-GR" smtClean="0"/>
              <a:t>9/12/2024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693D4-5EC8-4F91-89C7-A928300117C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618526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2824E-7490-4627-A16B-8FE99F923A30}" type="datetimeFigureOut">
              <a:rPr lang="el-GR" smtClean="0"/>
              <a:t>9/12/2024</a:t>
            </a:fld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693D4-5EC8-4F91-89C7-A928300117C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648201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2824E-7490-4627-A16B-8FE99F923A30}" type="datetimeFigureOut">
              <a:rPr lang="el-GR" smtClean="0"/>
              <a:t>9/12/2024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693D4-5EC8-4F91-89C7-A928300117C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668140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2824E-7490-4627-A16B-8FE99F923A30}" type="datetimeFigureOut">
              <a:rPr lang="el-GR" smtClean="0"/>
              <a:t>9/12/2024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693D4-5EC8-4F91-89C7-A928300117C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671736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2824E-7490-4627-A16B-8FE99F923A30}" type="datetimeFigureOut">
              <a:rPr lang="el-GR" smtClean="0"/>
              <a:t>9/12/2024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693D4-5EC8-4F91-89C7-A928300117C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4705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2824E-7490-4627-A16B-8FE99F923A30}" type="datetimeFigureOut">
              <a:rPr lang="el-GR" smtClean="0"/>
              <a:t>9/12/2024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693D4-5EC8-4F91-89C7-A928300117C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117197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42824E-7490-4627-A16B-8FE99F923A30}" type="datetimeFigureOut">
              <a:rPr lang="el-GR" smtClean="0"/>
              <a:t>9/12/2024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C693D4-5EC8-4F91-89C7-A928300117C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597673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577D6B2E-37A3-429E-A37C-F30ED6487282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5" rIns="91431" bIns="45715" rtlCol="0" anchor="ctr"/>
          <a:lstStyle/>
          <a:p>
            <a:pPr algn="ctr" rtl="0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CEAD642-85CF-4750-8432-7C80C901F00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11722" y="0"/>
            <a:ext cx="12225952" cy="6868071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5" rIns="91431" bIns="45715" rtlCol="0" anchor="ctr"/>
          <a:lstStyle/>
          <a:p>
            <a:pPr algn="ctr" rtl="0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A33EEAE-15D5-4119-8C1E-89D943F911EF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441960" y="-3"/>
            <a:ext cx="11772269" cy="6868074"/>
          </a:xfrm>
          <a:prstGeom prst="rect">
            <a:avLst/>
          </a:prstGeom>
          <a:gradFill>
            <a:gsLst>
              <a:gs pos="21000">
                <a:schemeClr val="accent1">
                  <a:lumMod val="50000"/>
                  <a:alpha val="83000"/>
                </a:schemeClr>
              </a:gs>
              <a:gs pos="100000">
                <a:schemeClr val="accent1">
                  <a:alpha val="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5" rIns="91431" bIns="45715" rtlCol="0" anchor="ctr"/>
          <a:lstStyle/>
          <a:p>
            <a:pPr algn="ctr" rtl="0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730D8B3B-9B80-4025-B934-26DC7D7CD23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15200" y="0"/>
            <a:ext cx="3623374" cy="6868072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  <a:alpha val="0"/>
                </a:schemeClr>
              </a:gs>
              <a:gs pos="99000">
                <a:srgbClr val="000000">
                  <a:alpha val="41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5" rIns="91431" bIns="45715" rtlCol="0" anchor="ctr"/>
          <a:lstStyle/>
          <a:p>
            <a:pPr algn="ctr" rtl="0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1064D5D5-227B-4F66-9AEA-46F570E793B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5874" y="-3"/>
            <a:ext cx="12233581" cy="6868076"/>
          </a:xfrm>
          <a:prstGeom prst="rect">
            <a:avLst/>
          </a:prstGeom>
          <a:gradFill>
            <a:gsLst>
              <a:gs pos="3000">
                <a:schemeClr val="accent1">
                  <a:lumMod val="75000"/>
                  <a:alpha val="0"/>
                </a:schemeClr>
              </a:gs>
              <a:gs pos="100000">
                <a:srgbClr val="000000">
                  <a:alpha val="73000"/>
                </a:srgbClr>
              </a:gs>
            </a:gsLst>
            <a:lin ang="17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5" rIns="91431" bIns="45715" rtlCol="0" anchor="ctr"/>
          <a:lstStyle/>
          <a:p>
            <a:pPr algn="ctr" rtl="0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646B67A4-D328-4747-A82B-65E84FA4636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4484335" y="-861824"/>
            <a:ext cx="6861931" cy="8597859"/>
          </a:xfrm>
          <a:prstGeom prst="rect">
            <a:avLst/>
          </a:prstGeom>
          <a:gradFill>
            <a:gsLst>
              <a:gs pos="3000">
                <a:schemeClr val="accent1">
                  <a:lumMod val="75000"/>
                  <a:alpha val="0"/>
                </a:schemeClr>
              </a:gs>
              <a:gs pos="100000">
                <a:srgbClr val="000000">
                  <a:alpha val="27000"/>
                </a:srgb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5" rIns="91431" bIns="45715" rtlCol="0" anchor="ctr"/>
          <a:lstStyle/>
          <a:p>
            <a:pPr algn="ctr" rtl="0"/>
            <a:endParaRPr lang="en-US"/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B5A1B09C-1565-46F8-B70F-621C5EB48A0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993193">
            <a:off x="1186973" y="1089049"/>
            <a:ext cx="4967533" cy="4988390"/>
          </a:xfrm>
          <a:prstGeom prst="ellipse">
            <a:avLst/>
          </a:prstGeom>
          <a:gradFill>
            <a:gsLst>
              <a:gs pos="0">
                <a:schemeClr val="accent1">
                  <a:alpha val="26000"/>
                </a:schemeClr>
              </a:gs>
              <a:gs pos="85000">
                <a:schemeClr val="accent1">
                  <a:lumMod val="60000"/>
                  <a:lumOff val="40000"/>
                  <a:alpha val="0"/>
                </a:schemeClr>
              </a:gs>
            </a:gsLst>
            <a:lin ang="14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5" rIns="91431" bIns="45715" rtlCol="0" anchor="ctr"/>
          <a:lstStyle/>
          <a:p>
            <a:pPr algn="ctr" rtl="0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162567" y="818985"/>
            <a:ext cx="6714699" cy="3178689"/>
          </a:xfrm>
        </p:spPr>
        <p:txBody>
          <a:bodyPr>
            <a:normAutofit/>
          </a:bodyPr>
          <a:lstStyle/>
          <a:p>
            <a:pPr algn="l">
              <a:spcBef>
                <a:spcPts val="0"/>
              </a:spcBef>
              <a:spcAft>
                <a:spcPts val="600"/>
              </a:spcAft>
            </a:pPr>
            <a:r>
              <a:rPr lang="el-GR" sz="4400" b="1" dirty="0" smtClean="0">
                <a:solidFill>
                  <a:srgbClr val="FFFFFF"/>
                </a:solidFill>
                <a:latin typeface="+mn-lt"/>
              </a:rPr>
              <a:t>Ρυθμίσεις Δανείων</a:t>
            </a:r>
            <a:r>
              <a:rPr lang="el-GR" sz="4400" b="1" dirty="0">
                <a:solidFill>
                  <a:srgbClr val="FFFFFF"/>
                </a:solidFill>
                <a:latin typeface="+mn-lt"/>
              </a:rPr>
              <a:t> </a:t>
            </a:r>
            <a:r>
              <a:rPr lang="el-GR" sz="4400" b="1" dirty="0" smtClean="0">
                <a:solidFill>
                  <a:srgbClr val="FFFFFF"/>
                </a:solidFill>
                <a:latin typeface="+mn-lt"/>
              </a:rPr>
              <a:t>Χρηματοδοτικών Φορέων</a:t>
            </a:r>
            <a:r>
              <a:rPr lang="el-GR" sz="2400" dirty="0" smtClean="0">
                <a:solidFill>
                  <a:schemeClr val="bg1"/>
                </a:solidFill>
                <a:latin typeface="+mn-lt"/>
              </a:rPr>
              <a:t> </a:t>
            </a:r>
            <a:r>
              <a:rPr lang="en-US" sz="4400" b="1" dirty="0">
                <a:solidFill>
                  <a:srgbClr val="FF0000"/>
                </a:solidFill>
                <a:latin typeface="+mn-lt"/>
              </a:rPr>
              <a:t/>
            </a:r>
            <a:br>
              <a:rPr lang="en-US" sz="4400" b="1" dirty="0">
                <a:solidFill>
                  <a:srgbClr val="FF0000"/>
                </a:solidFill>
                <a:latin typeface="+mn-lt"/>
              </a:rPr>
            </a:br>
            <a:r>
              <a:rPr lang="en-US" sz="3600" b="1" dirty="0" smtClean="0">
                <a:solidFill>
                  <a:schemeClr val="bg1"/>
                </a:solidFill>
                <a:latin typeface="+mn-lt"/>
              </a:rPr>
              <a:t>0</a:t>
            </a:r>
            <a:r>
              <a:rPr lang="el-GR" sz="3600" b="1" dirty="0" smtClean="0">
                <a:solidFill>
                  <a:schemeClr val="bg1"/>
                </a:solidFill>
                <a:latin typeface="+mn-lt"/>
              </a:rPr>
              <a:t>3</a:t>
            </a:r>
            <a:r>
              <a:rPr lang="en-US" sz="3600" b="1" dirty="0" smtClean="0">
                <a:solidFill>
                  <a:schemeClr val="bg1"/>
                </a:solidFill>
                <a:latin typeface="+mn-lt"/>
              </a:rPr>
              <a:t>.</a:t>
            </a:r>
            <a:r>
              <a:rPr lang="el-GR" sz="3600" b="1" dirty="0" smtClean="0">
                <a:solidFill>
                  <a:schemeClr val="bg1"/>
                </a:solidFill>
                <a:latin typeface="+mn-lt"/>
              </a:rPr>
              <a:t>12</a:t>
            </a:r>
            <a:r>
              <a:rPr lang="en-US" sz="3600" b="1" dirty="0" smtClean="0">
                <a:solidFill>
                  <a:schemeClr val="bg1"/>
                </a:solidFill>
                <a:latin typeface="+mn-lt"/>
              </a:rPr>
              <a:t>.2024</a:t>
            </a:r>
            <a:endParaRPr lang="en-US" sz="3600" b="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8C516CC8-80AC-446C-A56E-9F54B7210402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3" y="4490110"/>
            <a:ext cx="12217710" cy="2377962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  <a:alpha val="50000"/>
                </a:schemeClr>
              </a:gs>
              <a:gs pos="99000">
                <a:srgbClr val="000000">
                  <a:alpha val="34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5" rIns="91431" bIns="45715" rtlCol="0" anchor="ctr"/>
          <a:lstStyle/>
          <a:p>
            <a:pPr algn="ctr" rtl="0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285398" y="4810519"/>
            <a:ext cx="7055893" cy="1228496"/>
          </a:xfrm>
        </p:spPr>
        <p:txBody>
          <a:bodyPr>
            <a:normAutofit fontScale="85000" lnSpcReduction="20000"/>
          </a:bodyPr>
          <a:lstStyle/>
          <a:p>
            <a:pPr algn="l">
              <a:spcBef>
                <a:spcPts val="0"/>
              </a:spcBef>
              <a:spcAft>
                <a:spcPts val="600"/>
              </a:spcAft>
            </a:pPr>
            <a:r>
              <a:rPr lang="el-GR" sz="2100" b="1" dirty="0" smtClean="0">
                <a:solidFill>
                  <a:srgbClr val="FFFFFF"/>
                </a:solidFill>
              </a:rPr>
              <a:t>Γενική Γραμματεία Χρηματοπιστωτικού Τομέα και Διαχείρισης Ιδιωτικού Χρέους</a:t>
            </a:r>
          </a:p>
          <a:p>
            <a:pPr algn="l">
              <a:spcBef>
                <a:spcPts val="0"/>
              </a:spcBef>
              <a:spcAft>
                <a:spcPts val="600"/>
              </a:spcAft>
            </a:pPr>
            <a:r>
              <a:rPr lang="el-GR" sz="2100" b="1" dirty="0" smtClean="0">
                <a:solidFill>
                  <a:srgbClr val="FFFFFF"/>
                </a:solidFill>
              </a:rPr>
              <a:t>Υπουργείο Εθνικής Οικονομίας και Οικονομικών</a:t>
            </a:r>
          </a:p>
          <a:p>
            <a:pPr algn="l">
              <a:spcBef>
                <a:spcPts val="0"/>
              </a:spcBef>
              <a:spcAft>
                <a:spcPts val="600"/>
              </a:spcAft>
            </a:pPr>
            <a:r>
              <a:rPr lang="el-GR" sz="2100" b="1" dirty="0" smtClean="0">
                <a:solidFill>
                  <a:srgbClr val="FFFFFF"/>
                </a:solidFill>
              </a:rPr>
              <a:t>Ελληνική Δημοκρατία</a:t>
            </a:r>
            <a:r>
              <a:rPr lang="en-US" sz="1800" dirty="0" smtClean="0">
                <a:solidFill>
                  <a:srgbClr val="FFFFFF"/>
                </a:solidFill>
                <a:latin typeface="+mn-lt"/>
              </a:rPr>
              <a:t/>
            </a:r>
            <a:br>
              <a:rPr lang="en-US" sz="1800" dirty="0" smtClean="0">
                <a:solidFill>
                  <a:srgbClr val="FFFFFF"/>
                </a:solidFill>
                <a:latin typeface="+mn-lt"/>
              </a:rPr>
            </a:br>
            <a:endParaRPr lang="el-GR" sz="1800" b="1" dirty="0" smtClean="0">
              <a:solidFill>
                <a:srgbClr val="FFFFFF"/>
              </a:solidFill>
              <a:latin typeface="+mn-lt"/>
            </a:endParaRPr>
          </a:p>
        </p:txBody>
      </p:sp>
      <p:sp>
        <p:nvSpPr>
          <p:cNvPr id="4" name="Rectangle 3" hidden="1">
            <a:extLst>
              <a:ext uri="{FF2B5EF4-FFF2-40B4-BE49-F238E27FC236}">
                <a16:creationId xmlns:a16="http://schemas.microsoft.com/office/drawing/2014/main" id="{62E0FA27-7B81-4A55-864F-C6D09564FD18}"/>
              </a:ext>
            </a:extLst>
          </p:cNvPr>
          <p:cNvSpPr/>
          <p:nvPr>
            <p:custDataLst>
              <p:tags r:id="rId1"/>
            </p:custDataLst>
          </p:nvPr>
        </p:nvSpPr>
        <p:spPr>
          <a:xfrm>
            <a:off x="2" y="0"/>
            <a:ext cx="158751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algn="ctr" rtl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l-GR" sz="4000" dirty="0">
              <a:latin typeface="Arial" panose="020B0604020202020204" pitchFamily="34" charset="0"/>
              <a:ea typeface="+mj-ea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0054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6" name="Rectangle 12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5" rIns="91431" bIns="45715" rtlCol="0" anchor="ctr"/>
          <a:lstStyle/>
          <a:p>
            <a:pPr algn="ctr" rtl="0"/>
            <a:endParaRPr lang="en-US"/>
          </a:p>
        </p:txBody>
      </p:sp>
      <p:sp useBgFill="1">
        <p:nvSpPr>
          <p:cNvPr id="27" name="Rectangle 14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5" rIns="91431" bIns="45715" rtlCol="0" anchor="ctr"/>
          <a:lstStyle/>
          <a:p>
            <a:pPr algn="ctr" rtl="0"/>
            <a:endParaRPr lang="en-US"/>
          </a:p>
        </p:txBody>
      </p:sp>
      <p:sp>
        <p:nvSpPr>
          <p:cNvPr id="28" name="Rectangle 16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3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5" rIns="91431" bIns="45715" rtlCol="0" anchor="ctr"/>
          <a:lstStyle/>
          <a:p>
            <a:pPr algn="ctr" rtl="0"/>
            <a:endParaRPr lang="en-US"/>
          </a:p>
        </p:txBody>
      </p:sp>
      <p:sp>
        <p:nvSpPr>
          <p:cNvPr id="29" name="Rectangle 18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5" rIns="91431" bIns="45715" rtlCol="0" anchor="ctr"/>
          <a:lstStyle/>
          <a:p>
            <a:pPr algn="ctr" rtl="0"/>
            <a:endParaRPr lang="en-US"/>
          </a:p>
        </p:txBody>
      </p:sp>
      <p:sp>
        <p:nvSpPr>
          <p:cNvPr id="30" name="Rectangle 20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4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5" rIns="91431" bIns="45715" rtlCol="0" anchor="ctr"/>
          <a:lstStyle/>
          <a:p>
            <a:pPr algn="ctr" rtl="0"/>
            <a:endParaRPr lang="en-US" dirty="0"/>
          </a:p>
        </p:txBody>
      </p:sp>
      <p:sp>
        <p:nvSpPr>
          <p:cNvPr id="31" name="Freeform: Shape 22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6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431" tIns="45715" rIns="91431" bIns="45715" rtlCol="0" anchor="ctr">
            <a:noAutofit/>
          </a:bodyPr>
          <a:lstStyle/>
          <a:p>
            <a:pPr algn="ctr" rtl="0"/>
            <a:endParaRPr lang="en-US" dirty="0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2" y="1399944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5" rIns="91431" bIns="45715" rtlCol="0" anchor="ctr"/>
          <a:lstStyle/>
          <a:p>
            <a:pPr algn="ctr" rtl="0"/>
            <a:endParaRPr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66765" y="2063933"/>
            <a:ext cx="2328518" cy="1858169"/>
          </a:xfrm>
        </p:spPr>
        <p:txBody>
          <a:bodyPr anchor="b">
            <a:normAutofit/>
          </a:bodyPr>
          <a:lstStyle/>
          <a:p>
            <a:r>
              <a:rPr lang="el-GR" sz="4000" b="1" dirty="0" smtClean="0">
                <a:solidFill>
                  <a:srgbClr val="FFFFFF"/>
                </a:solidFill>
                <a:latin typeface="+mn-lt"/>
              </a:rPr>
              <a:t>Τράπεζες</a:t>
            </a:r>
            <a:br>
              <a:rPr lang="el-GR" sz="4000" b="1" dirty="0" smtClean="0">
                <a:solidFill>
                  <a:srgbClr val="FFFFFF"/>
                </a:solidFill>
                <a:latin typeface="+mn-lt"/>
              </a:rPr>
            </a:br>
            <a:r>
              <a:rPr lang="el-GR" sz="1400" b="1" dirty="0" smtClean="0">
                <a:solidFill>
                  <a:srgbClr val="FFFFFF"/>
                </a:solidFill>
                <a:latin typeface="+mn-lt"/>
              </a:rPr>
              <a:t>(ΜΕΔ σε καθυστέρηση &gt;90 ημερών, στοιχεία 3</a:t>
            </a:r>
            <a:r>
              <a:rPr lang="en-US" sz="1400" b="1" dirty="0" smtClean="0">
                <a:solidFill>
                  <a:srgbClr val="FFFFFF"/>
                </a:solidFill>
                <a:latin typeface="+mn-lt"/>
              </a:rPr>
              <a:t>0</a:t>
            </a:r>
            <a:r>
              <a:rPr lang="el-GR" sz="1400" b="1" dirty="0" smtClean="0">
                <a:solidFill>
                  <a:srgbClr val="FFFFFF"/>
                </a:solidFill>
                <a:latin typeface="+mn-lt"/>
              </a:rPr>
              <a:t>.0</a:t>
            </a:r>
            <a:r>
              <a:rPr lang="en-US" sz="1400" b="1" dirty="0" smtClean="0">
                <a:solidFill>
                  <a:srgbClr val="FFFFFF"/>
                </a:solidFill>
                <a:latin typeface="+mn-lt"/>
              </a:rPr>
              <a:t>9</a:t>
            </a:r>
            <a:r>
              <a:rPr lang="el-GR" sz="1400" b="1" dirty="0" smtClean="0">
                <a:solidFill>
                  <a:srgbClr val="FFFFFF"/>
                </a:solidFill>
                <a:latin typeface="+mn-lt"/>
              </a:rPr>
              <a:t>.2024)</a:t>
            </a:r>
            <a:endParaRPr lang="el-GR" sz="1400" b="1" dirty="0">
              <a:solidFill>
                <a:srgbClr val="FFFFFF"/>
              </a:solidFill>
              <a:latin typeface="+mn-lt"/>
            </a:endParaRPr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11704320" y="6455665"/>
            <a:ext cx="448056" cy="365125"/>
          </a:xfrm>
        </p:spPr>
        <p:txBody>
          <a:bodyPr>
            <a:normAutofit/>
          </a:bodyPr>
          <a:lstStyle/>
          <a:p>
            <a:pPr algn="l">
              <a:spcAft>
                <a:spcPts val="600"/>
              </a:spcAft>
            </a:pPr>
            <a:fld id="{51543827-C2B0-46E7-89AA-B56A23F9ACD0}" type="slidenum">
              <a:rPr lang="en-US" sz="1100">
                <a:solidFill>
                  <a:schemeClr val="tx1">
                    <a:lumMod val="50000"/>
                    <a:lumOff val="50000"/>
                  </a:schemeClr>
                </a:solidFill>
              </a:rPr>
              <a:pPr algn="l">
                <a:spcAft>
                  <a:spcPts val="600"/>
                </a:spcAft>
              </a:pPr>
              <a:t>2</a:t>
            </a:fld>
            <a:endParaRPr lang="en-US" sz="11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5" name="Ορθογώνιο 4"/>
          <p:cNvSpPr/>
          <p:nvPr/>
        </p:nvSpPr>
        <p:spPr>
          <a:xfrm>
            <a:off x="3065417" y="0"/>
            <a:ext cx="97241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6" name="TextBox 5"/>
          <p:cNvSpPr txBox="1"/>
          <p:nvPr/>
        </p:nvSpPr>
        <p:spPr>
          <a:xfrm>
            <a:off x="3400320" y="78378"/>
            <a:ext cx="835112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l-GR" dirty="0" smtClean="0"/>
              <a:t>Μεγάλο μέρος των ΜΕΔ των τραπεζών σε καθυστέρηση &gt;90 ημερών είναι καταγγελμένο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l-GR" dirty="0" smtClean="0"/>
              <a:t>Κατά μ.ό. </a:t>
            </a:r>
            <a:r>
              <a:rPr lang="en-US" dirty="0" smtClean="0"/>
              <a:t>20</a:t>
            </a:r>
            <a:r>
              <a:rPr lang="el-GR" dirty="0" smtClean="0"/>
              <a:t>% του συνόλου βρίσκεται σε καθεστώς ρύθμισης </a:t>
            </a:r>
            <a:endParaRPr lang="el-GR" dirty="0"/>
          </a:p>
        </p:txBody>
      </p:sp>
      <p:sp>
        <p:nvSpPr>
          <p:cNvPr id="16" name="TextBox 15"/>
          <p:cNvSpPr txBox="1"/>
          <p:nvPr/>
        </p:nvSpPr>
        <p:spPr>
          <a:xfrm>
            <a:off x="3232750" y="6478531"/>
            <a:ext cx="81856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l-GR" sz="900" i="1" dirty="0" smtClean="0"/>
              <a:t>Σημείωση</a:t>
            </a:r>
            <a:r>
              <a:rPr lang="en-US" sz="900" i="1" dirty="0" smtClean="0"/>
              <a:t>: </a:t>
            </a:r>
            <a:r>
              <a:rPr lang="el-GR" sz="900" i="1" dirty="0" smtClean="0"/>
              <a:t>Τα γραφήματα δείχνουν πώς κατανέμονται τα ΜΕΔ τραπεζών ανάλογα με το </a:t>
            </a:r>
            <a:r>
              <a:rPr lang="en-US" sz="900" i="1" dirty="0" smtClean="0"/>
              <a:t>status </a:t>
            </a:r>
            <a:r>
              <a:rPr lang="el-GR" sz="900" i="1" dirty="0" smtClean="0"/>
              <a:t>στο οποίο βρίσκονται (καταγγελμένο,</a:t>
            </a:r>
            <a:r>
              <a:rPr lang="en-US" sz="900" i="1" dirty="0" smtClean="0"/>
              <a:t> </a:t>
            </a:r>
            <a:r>
              <a:rPr lang="el-GR" sz="900" i="1" dirty="0" smtClean="0"/>
              <a:t>σε καθυστέρηση</a:t>
            </a:r>
            <a:r>
              <a:rPr lang="en-US" sz="900" i="1" dirty="0" smtClean="0"/>
              <a:t> </a:t>
            </a:r>
            <a:r>
              <a:rPr lang="el-GR" sz="900" i="1" dirty="0" smtClean="0"/>
              <a:t>&gt;91 ημερών – ρυθμισμένα και μη) </a:t>
            </a:r>
            <a:endParaRPr lang="el-GR" sz="900" i="1" dirty="0"/>
          </a:p>
        </p:txBody>
      </p:sp>
      <p:cxnSp>
        <p:nvCxnSpPr>
          <p:cNvPr id="13" name="Ευθεία γραμμή σύνδεσης 12"/>
          <p:cNvCxnSpPr/>
          <p:nvPr/>
        </p:nvCxnSpPr>
        <p:spPr>
          <a:xfrm flipV="1">
            <a:off x="3116063" y="3767021"/>
            <a:ext cx="8962726" cy="1556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Ευθεία γραμμή σύνδεσης 22"/>
          <p:cNvCxnSpPr/>
          <p:nvPr/>
        </p:nvCxnSpPr>
        <p:spPr>
          <a:xfrm>
            <a:off x="7575881" y="1046268"/>
            <a:ext cx="0" cy="543226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Εικόνα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49222" y="1071540"/>
            <a:ext cx="4265112" cy="2687656"/>
          </a:xfrm>
          <a:prstGeom prst="rect">
            <a:avLst/>
          </a:prstGeom>
        </p:spPr>
      </p:pic>
      <p:pic>
        <p:nvPicPr>
          <p:cNvPr id="7" name="Εικόνα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37429" y="1069948"/>
            <a:ext cx="4213035" cy="2662224"/>
          </a:xfrm>
          <a:prstGeom prst="rect">
            <a:avLst/>
          </a:prstGeom>
        </p:spPr>
      </p:pic>
      <p:pic>
        <p:nvPicPr>
          <p:cNvPr id="8" name="Εικόνα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29702" y="3821404"/>
            <a:ext cx="4256032" cy="2681935"/>
          </a:xfrm>
          <a:prstGeom prst="rect">
            <a:avLst/>
          </a:prstGeom>
        </p:spPr>
      </p:pic>
      <p:pic>
        <p:nvPicPr>
          <p:cNvPr id="9" name="Εικόνα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637429" y="3817435"/>
            <a:ext cx="4281089" cy="26977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529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6" name="Rectangle 12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5" rIns="91431" bIns="45715" rtlCol="0" anchor="ctr"/>
          <a:lstStyle/>
          <a:p>
            <a:pPr algn="ctr" rtl="0"/>
            <a:endParaRPr lang="en-US"/>
          </a:p>
        </p:txBody>
      </p:sp>
      <p:sp useBgFill="1">
        <p:nvSpPr>
          <p:cNvPr id="27" name="Rectangle 14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5" rIns="91431" bIns="45715" rtlCol="0" anchor="ctr"/>
          <a:lstStyle/>
          <a:p>
            <a:pPr algn="ctr" rtl="0"/>
            <a:endParaRPr lang="en-US"/>
          </a:p>
        </p:txBody>
      </p:sp>
      <p:sp>
        <p:nvSpPr>
          <p:cNvPr id="28" name="Rectangle 16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3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5" rIns="91431" bIns="45715" rtlCol="0" anchor="ctr"/>
          <a:lstStyle/>
          <a:p>
            <a:pPr algn="ctr" rtl="0"/>
            <a:endParaRPr lang="en-US"/>
          </a:p>
        </p:txBody>
      </p:sp>
      <p:sp>
        <p:nvSpPr>
          <p:cNvPr id="29" name="Rectangle 18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5" rIns="91431" bIns="45715" rtlCol="0" anchor="ctr"/>
          <a:lstStyle/>
          <a:p>
            <a:pPr algn="ctr" rtl="0"/>
            <a:endParaRPr lang="en-US"/>
          </a:p>
        </p:txBody>
      </p:sp>
      <p:sp>
        <p:nvSpPr>
          <p:cNvPr id="30" name="Rectangle 20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4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5" rIns="91431" bIns="45715" rtlCol="0" anchor="ctr"/>
          <a:lstStyle/>
          <a:p>
            <a:pPr algn="ctr" rtl="0"/>
            <a:endParaRPr lang="en-US" dirty="0"/>
          </a:p>
        </p:txBody>
      </p:sp>
      <p:sp>
        <p:nvSpPr>
          <p:cNvPr id="31" name="Freeform: Shape 22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6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431" tIns="45715" rIns="91431" bIns="45715" rtlCol="0" anchor="ctr">
            <a:noAutofit/>
          </a:bodyPr>
          <a:lstStyle/>
          <a:p>
            <a:pPr algn="ctr" rtl="0"/>
            <a:endParaRPr lang="en-US" dirty="0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2" y="1399944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5" rIns="91431" bIns="45715" rtlCol="0" anchor="ctr"/>
          <a:lstStyle/>
          <a:p>
            <a:pPr algn="ctr" rtl="0"/>
            <a:endParaRPr lang="en-US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11704320" y="6455665"/>
            <a:ext cx="448056" cy="365125"/>
          </a:xfrm>
        </p:spPr>
        <p:txBody>
          <a:bodyPr>
            <a:normAutofit/>
          </a:bodyPr>
          <a:lstStyle/>
          <a:p>
            <a:pPr algn="l">
              <a:spcAft>
                <a:spcPts val="600"/>
              </a:spcAft>
            </a:pPr>
            <a:fld id="{51543827-C2B0-46E7-89AA-B56A23F9ACD0}" type="slidenum">
              <a:rPr lang="en-US" sz="1100">
                <a:solidFill>
                  <a:schemeClr val="tx1">
                    <a:lumMod val="50000"/>
                    <a:lumOff val="50000"/>
                  </a:schemeClr>
                </a:solidFill>
              </a:rPr>
              <a:pPr algn="l">
                <a:spcAft>
                  <a:spcPts val="600"/>
                </a:spcAft>
              </a:pPr>
              <a:t>3</a:t>
            </a:fld>
            <a:endParaRPr lang="en-US" sz="11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5" name="Ορθογώνιο 4"/>
          <p:cNvSpPr/>
          <p:nvPr/>
        </p:nvSpPr>
        <p:spPr>
          <a:xfrm>
            <a:off x="3065417" y="0"/>
            <a:ext cx="97241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9" name="TextBox 18"/>
          <p:cNvSpPr txBox="1"/>
          <p:nvPr/>
        </p:nvSpPr>
        <p:spPr>
          <a:xfrm>
            <a:off x="3353197" y="133376"/>
            <a:ext cx="860367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l-GR" dirty="0" smtClean="0"/>
              <a:t>Από τα €</a:t>
            </a:r>
            <a:r>
              <a:rPr lang="en-US" dirty="0" smtClean="0"/>
              <a:t>70 </a:t>
            </a:r>
            <a:r>
              <a:rPr lang="el-GR" dirty="0" smtClean="0"/>
              <a:t>δις ΜΕΑ που βρίσκονται στους </a:t>
            </a:r>
            <a:r>
              <a:rPr lang="en-US" dirty="0" smtClean="0"/>
              <a:t>Servicers </a:t>
            </a:r>
            <a:r>
              <a:rPr lang="el-GR" dirty="0" smtClean="0"/>
              <a:t>οι 4 κατέχουν σχεδόν το 90%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l-GR" dirty="0" smtClean="0"/>
              <a:t>…και τους αντιστοιχούν ρυθμίσεις ύψους €286,55 εκ. για 7.622 οφειλέτες για τον Οκτώβριο</a:t>
            </a:r>
            <a:endParaRPr lang="el-GR" dirty="0"/>
          </a:p>
        </p:txBody>
      </p:sp>
      <p:sp>
        <p:nvSpPr>
          <p:cNvPr id="3" name="TextBox 2"/>
          <p:cNvSpPr txBox="1"/>
          <p:nvPr/>
        </p:nvSpPr>
        <p:spPr>
          <a:xfrm>
            <a:off x="3213860" y="6569287"/>
            <a:ext cx="719288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900" i="1" dirty="0" smtClean="0"/>
              <a:t>Σημείωση</a:t>
            </a:r>
            <a:r>
              <a:rPr lang="en-US" sz="900" i="1" dirty="0" smtClean="0"/>
              <a:t>: </a:t>
            </a:r>
            <a:r>
              <a:rPr lang="el-GR" sz="900" i="1" dirty="0" smtClean="0"/>
              <a:t>Τα γραφήματα στηλών δείχνουν την «παραγωγή» ρυθμίσεων εντός του μήνα αναφοράς σε όρους συνολικού ποσού ανάκτησης </a:t>
            </a:r>
            <a:endParaRPr lang="el-GR" sz="900" i="1" dirty="0"/>
          </a:p>
        </p:txBody>
      </p:sp>
      <p:sp>
        <p:nvSpPr>
          <p:cNvPr id="17" name="1 - Τίτλος"/>
          <p:cNvSpPr txBox="1">
            <a:spLocks/>
          </p:cNvSpPr>
          <p:nvPr/>
        </p:nvSpPr>
        <p:spPr>
          <a:xfrm>
            <a:off x="139337" y="1785257"/>
            <a:ext cx="2921389" cy="218909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b="1" dirty="0" smtClean="0">
                <a:solidFill>
                  <a:srgbClr val="FFFFFF"/>
                </a:solidFill>
                <a:latin typeface="+mn-lt"/>
              </a:rPr>
              <a:t>Servicers</a:t>
            </a:r>
            <a:r>
              <a:rPr lang="el-GR" sz="4000" b="1" dirty="0" smtClean="0">
                <a:solidFill>
                  <a:srgbClr val="FFFFFF"/>
                </a:solidFill>
                <a:latin typeface="+mn-lt"/>
              </a:rPr>
              <a:t> (Ι)</a:t>
            </a:r>
            <a:br>
              <a:rPr lang="el-GR" sz="4000" b="1" dirty="0" smtClean="0">
                <a:solidFill>
                  <a:srgbClr val="FFFFFF"/>
                </a:solidFill>
                <a:latin typeface="+mn-lt"/>
              </a:rPr>
            </a:br>
            <a:r>
              <a:rPr lang="el-GR" sz="1400" b="1" dirty="0" smtClean="0">
                <a:solidFill>
                  <a:srgbClr val="FFFFFF"/>
                </a:solidFill>
                <a:latin typeface="+mn-lt"/>
              </a:rPr>
              <a:t>(στοιχεία Οκτωβρίου 2024)</a:t>
            </a:r>
            <a:endParaRPr lang="el-GR" sz="1400" b="1" dirty="0">
              <a:solidFill>
                <a:srgbClr val="FFFFFF"/>
              </a:solidFill>
              <a:latin typeface="+mn-lt"/>
            </a:endParaRPr>
          </a:p>
        </p:txBody>
      </p:sp>
      <p:pic>
        <p:nvPicPr>
          <p:cNvPr id="9" name="Εικόνα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59828" y="897800"/>
            <a:ext cx="4357990" cy="2597028"/>
          </a:xfrm>
          <a:prstGeom prst="rect">
            <a:avLst/>
          </a:prstGeom>
        </p:spPr>
      </p:pic>
      <p:pic>
        <p:nvPicPr>
          <p:cNvPr id="2" name="Εικόνα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93463" y="3724472"/>
            <a:ext cx="9061305" cy="28076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7635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6" name="Rectangle 12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5" rIns="91431" bIns="45715" rtlCol="0" anchor="ctr"/>
          <a:lstStyle/>
          <a:p>
            <a:pPr algn="ctr" rtl="0"/>
            <a:endParaRPr lang="en-US"/>
          </a:p>
        </p:txBody>
      </p:sp>
      <p:sp useBgFill="1">
        <p:nvSpPr>
          <p:cNvPr id="27" name="Rectangle 14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5" rIns="91431" bIns="45715" rtlCol="0" anchor="ctr"/>
          <a:lstStyle/>
          <a:p>
            <a:pPr algn="ctr" rtl="0"/>
            <a:endParaRPr lang="en-US"/>
          </a:p>
        </p:txBody>
      </p:sp>
      <p:sp>
        <p:nvSpPr>
          <p:cNvPr id="28" name="Rectangle 16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3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5" rIns="91431" bIns="45715" rtlCol="0" anchor="ctr"/>
          <a:lstStyle/>
          <a:p>
            <a:pPr algn="ctr" rtl="0"/>
            <a:endParaRPr lang="en-US"/>
          </a:p>
        </p:txBody>
      </p:sp>
      <p:sp>
        <p:nvSpPr>
          <p:cNvPr id="29" name="Rectangle 18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5" rIns="91431" bIns="45715" rtlCol="0" anchor="ctr"/>
          <a:lstStyle/>
          <a:p>
            <a:pPr algn="ctr" rtl="0"/>
            <a:endParaRPr lang="en-US"/>
          </a:p>
        </p:txBody>
      </p:sp>
      <p:sp>
        <p:nvSpPr>
          <p:cNvPr id="30" name="Rectangle 20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4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5" rIns="91431" bIns="45715" rtlCol="0" anchor="ctr"/>
          <a:lstStyle/>
          <a:p>
            <a:pPr algn="ctr" rtl="0"/>
            <a:endParaRPr lang="en-US" dirty="0"/>
          </a:p>
        </p:txBody>
      </p:sp>
      <p:sp>
        <p:nvSpPr>
          <p:cNvPr id="31" name="Freeform: Shape 22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6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431" tIns="45715" rIns="91431" bIns="45715" rtlCol="0" anchor="ctr">
            <a:noAutofit/>
          </a:bodyPr>
          <a:lstStyle/>
          <a:p>
            <a:pPr algn="ctr" rtl="0"/>
            <a:endParaRPr lang="en-US" dirty="0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2" y="1399944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5" rIns="91431" bIns="45715" rtlCol="0" anchor="ctr"/>
          <a:lstStyle/>
          <a:p>
            <a:pPr algn="ctr" rtl="0"/>
            <a:endParaRPr lang="en-US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11704320" y="6455665"/>
            <a:ext cx="448056" cy="365125"/>
          </a:xfrm>
        </p:spPr>
        <p:txBody>
          <a:bodyPr>
            <a:normAutofit/>
          </a:bodyPr>
          <a:lstStyle/>
          <a:p>
            <a:pPr algn="l">
              <a:spcAft>
                <a:spcPts val="600"/>
              </a:spcAft>
            </a:pPr>
            <a:fld id="{51543827-C2B0-46E7-89AA-B56A23F9ACD0}" type="slidenum">
              <a:rPr lang="en-US" sz="1100">
                <a:solidFill>
                  <a:schemeClr val="tx1">
                    <a:lumMod val="50000"/>
                    <a:lumOff val="50000"/>
                  </a:schemeClr>
                </a:solidFill>
              </a:rPr>
              <a:pPr algn="l">
                <a:spcAft>
                  <a:spcPts val="600"/>
                </a:spcAft>
              </a:pPr>
              <a:t>4</a:t>
            </a:fld>
            <a:endParaRPr lang="en-US" sz="11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5" name="Ορθογώνιο 4"/>
          <p:cNvSpPr/>
          <p:nvPr/>
        </p:nvSpPr>
        <p:spPr>
          <a:xfrm>
            <a:off x="3065417" y="0"/>
            <a:ext cx="97241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9" name="TextBox 18"/>
          <p:cNvSpPr txBox="1"/>
          <p:nvPr/>
        </p:nvSpPr>
        <p:spPr>
          <a:xfrm>
            <a:off x="3353198" y="133376"/>
            <a:ext cx="835112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l-GR" dirty="0" smtClean="0"/>
              <a:t>Η πλειοψηφία αφορά στεγαστικά δάνεια για 3 από τους 4 πιστωτές σε διαφορετικούς τύπους ρύθμισης</a:t>
            </a:r>
          </a:p>
        </p:txBody>
      </p:sp>
      <p:sp>
        <p:nvSpPr>
          <p:cNvPr id="16" name="1 - Τίτλος"/>
          <p:cNvSpPr txBox="1">
            <a:spLocks/>
          </p:cNvSpPr>
          <p:nvPr/>
        </p:nvSpPr>
        <p:spPr>
          <a:xfrm>
            <a:off x="139337" y="1785257"/>
            <a:ext cx="2921389" cy="218909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b="1" dirty="0" smtClean="0">
                <a:solidFill>
                  <a:srgbClr val="FFFFFF"/>
                </a:solidFill>
                <a:latin typeface="+mn-lt"/>
              </a:rPr>
              <a:t>Servicers</a:t>
            </a:r>
            <a:r>
              <a:rPr lang="el-GR" sz="4000" b="1" dirty="0" smtClean="0">
                <a:solidFill>
                  <a:srgbClr val="FFFFFF"/>
                </a:solidFill>
                <a:latin typeface="+mn-lt"/>
              </a:rPr>
              <a:t> (ΙΙ)</a:t>
            </a:r>
            <a:br>
              <a:rPr lang="el-GR" sz="4000" b="1" dirty="0" smtClean="0">
                <a:solidFill>
                  <a:srgbClr val="FFFFFF"/>
                </a:solidFill>
                <a:latin typeface="+mn-lt"/>
              </a:rPr>
            </a:br>
            <a:r>
              <a:rPr lang="el-GR" sz="1400" b="1" dirty="0" smtClean="0">
                <a:solidFill>
                  <a:srgbClr val="FFFFFF"/>
                </a:solidFill>
                <a:latin typeface="+mn-lt"/>
              </a:rPr>
              <a:t>(στοιχεία Οκτωβρίου 2024)</a:t>
            </a:r>
            <a:endParaRPr lang="el-GR" sz="1400" b="1" dirty="0">
              <a:solidFill>
                <a:srgbClr val="FFFFFF"/>
              </a:solidFill>
              <a:latin typeface="+mn-lt"/>
            </a:endParaRPr>
          </a:p>
        </p:txBody>
      </p:sp>
      <p:pic>
        <p:nvPicPr>
          <p:cNvPr id="2" name="Εικόνα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86364" y="971718"/>
            <a:ext cx="9091650" cy="5089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4182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yR8xTmHTBOMdux6p2maSA"/>
</p:tagLst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2524</TotalTime>
  <Words>188</Words>
  <Application>Microsoft Office PowerPoint</Application>
  <PresentationFormat>Ευρεία οθόνη</PresentationFormat>
  <Paragraphs>17</Paragraphs>
  <Slides>4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Θέμα του Office</vt:lpstr>
      <vt:lpstr>Ρυθμίσεις Δανείων Χρηματοδοτικών Φορέων  03.12.2024</vt:lpstr>
      <vt:lpstr>Τράπεζες (ΜΕΔ σε καθυστέρηση &gt;90 ημερών, στοιχεία 30.09.2024)</vt:lpstr>
      <vt:lpstr>Παρουσίαση του PowerPoint</vt:lpstr>
      <vt:lpstr>Παρουσίαση του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ΧΡΙΣΤΙΝΑ ΚΑΤΩΠΟΔΗ</dc:creator>
  <cp:lastModifiedBy>Stefanis Petros</cp:lastModifiedBy>
  <cp:revision>61</cp:revision>
  <dcterms:created xsi:type="dcterms:W3CDTF">2024-06-03T14:29:32Z</dcterms:created>
  <dcterms:modified xsi:type="dcterms:W3CDTF">2024-12-09T10:32:49Z</dcterms:modified>
</cp:coreProperties>
</file>