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8" r:id="rId2"/>
    <p:sldId id="285" r:id="rId3"/>
    <p:sldId id="260" r:id="rId4"/>
    <p:sldId id="262" r:id="rId5"/>
    <p:sldId id="263" r:id="rId6"/>
    <p:sldId id="279" r:id="rId7"/>
    <p:sldId id="299" r:id="rId8"/>
    <p:sldId id="302" r:id="rId9"/>
    <p:sldId id="308" r:id="rId10"/>
    <p:sldId id="307" r:id="rId11"/>
    <p:sldId id="306" r:id="rId12"/>
    <p:sldId id="310" r:id="rId13"/>
    <p:sldId id="311" r:id="rId14"/>
    <p:sldId id="303" r:id="rId15"/>
    <p:sldId id="314" r:id="rId16"/>
    <p:sldId id="313" r:id="rId17"/>
    <p:sldId id="305" r:id="rId18"/>
    <p:sldId id="315" r:id="rId19"/>
    <p:sldId id="316" r:id="rId20"/>
    <p:sldId id="304" r:id="rId21"/>
    <p:sldId id="317" r:id="rId22"/>
    <p:sldId id="318" r:id="rId23"/>
    <p:sldId id="319" r:id="rId24"/>
    <p:sldId id="300" r:id="rId25"/>
    <p:sldId id="320" r:id="rId26"/>
    <p:sldId id="301" r:id="rId27"/>
    <p:sldId id="286" r:id="rId28"/>
    <p:sldId id="287" r:id="rId29"/>
    <p:sldId id="288" r:id="rId30"/>
    <p:sldId id="321" r:id="rId31"/>
    <p:sldId id="291" r:id="rId32"/>
    <p:sldId id="293" r:id="rId33"/>
    <p:sldId id="294" r:id="rId34"/>
    <p:sldId id="295" r:id="rId35"/>
    <p:sldId id="292" r:id="rId36"/>
    <p:sldId id="289" r:id="rId37"/>
    <p:sldId id="296" r:id="rId38"/>
    <p:sldId id="280" r:id="rId39"/>
    <p:sldId id="28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494"/>
    <a:srgbClr val="0356B1"/>
    <a:srgbClr val="024EA2"/>
    <a:srgbClr val="024B9C"/>
    <a:srgbClr val="035D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906" autoAdjust="0"/>
  </p:normalViewPr>
  <p:slideViewPr>
    <p:cSldViewPr snapToGrid="0">
      <p:cViewPr varScale="1">
        <p:scale>
          <a:sx n="91" d="100"/>
          <a:sy n="91" d="100"/>
        </p:scale>
        <p:origin x="1296" y="84"/>
      </p:cViewPr>
      <p:guideLst>
        <p:guide orient="horz" pos="2092"/>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30/05/2023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30/05/2023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Ensures the deployment of coordination and assessment teams composed of humanitarian aid and civil protection experts to </a:t>
            </a:r>
            <a:br/>
            <a:r>
              <a:t>conduct joint needs assessment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 Following the general trend, it was experienced far above average burnt areas and number of fires in 2022. Actually, it was the worst year in terms of burnt areas since 2006.</a:t>
            </a:r>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18</a:t>
            </a:fld>
            <a:endParaRPr lang="en-GB"/>
          </a:p>
        </p:txBody>
      </p:sp>
    </p:spTree>
    <p:extLst>
      <p:ext uri="{BB962C8B-B14F-4D97-AF65-F5344CB8AC3E}">
        <p14:creationId xmlns:p14="http://schemas.microsoft.com/office/powerpoint/2010/main" val="3948768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 In</a:t>
            </a:r>
            <a:r>
              <a:rPr lang="en-US" baseline="0" dirty="0"/>
              <a:t> January</a:t>
            </a:r>
            <a:r>
              <a:rPr lang="en-US" dirty="0"/>
              <a:t>, the total burnt area was around the average. From February until</a:t>
            </a:r>
            <a:r>
              <a:rPr lang="en-US" baseline="0" dirty="0"/>
              <a:t> </a:t>
            </a:r>
            <a:r>
              <a:rPr lang="en-US" dirty="0"/>
              <a:t>14 May, the total burn areas is above average.</a:t>
            </a:r>
          </a:p>
          <a:p>
            <a:endParaRPr lang="en-US" dirty="0"/>
          </a:p>
          <a:p>
            <a:r>
              <a:rPr lang="en-US" dirty="0"/>
              <a:t>FR: In January, the total number of wildfire events was around the average. From 1 February until 14 May, the total number of wildfire events was above average.</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19</a:t>
            </a:fld>
            <a:endParaRPr lang="en-GB"/>
          </a:p>
        </p:txBody>
      </p:sp>
    </p:spTree>
    <p:extLst>
      <p:ext uri="{BB962C8B-B14F-4D97-AF65-F5344CB8AC3E}">
        <p14:creationId xmlns:p14="http://schemas.microsoft.com/office/powerpoint/2010/main" val="3043740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The total burnt area was around average until end of June. Then, as of July went above average.</a:t>
            </a:r>
          </a:p>
          <a:p>
            <a:endParaRPr lang="en-US" dirty="0"/>
          </a:p>
          <a:p>
            <a:r>
              <a:rPr lang="en-US" dirty="0"/>
              <a:t>PT: The number of wildfires events was above average during almost the whole season (except</a:t>
            </a:r>
            <a:r>
              <a:rPr lang="en-US" baseline="0" dirty="0"/>
              <a:t> few days beginning of January</a:t>
            </a:r>
            <a:r>
              <a:rPr lang="en-US" dirty="0"/>
              <a:t>).</a:t>
            </a:r>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21</a:t>
            </a:fld>
            <a:endParaRPr lang="en-GB"/>
          </a:p>
        </p:txBody>
      </p:sp>
    </p:spTree>
    <p:extLst>
      <p:ext uri="{BB962C8B-B14F-4D97-AF65-F5344CB8AC3E}">
        <p14:creationId xmlns:p14="http://schemas.microsoft.com/office/powerpoint/2010/main" val="270731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Until</a:t>
            </a:r>
            <a:r>
              <a:rPr lang="en-US" baseline="0" dirty="0"/>
              <a:t> 14 May</a:t>
            </a:r>
            <a:r>
              <a:rPr lang="en-US" dirty="0"/>
              <a:t>, the total burnt area was around the average. </a:t>
            </a:r>
          </a:p>
          <a:p>
            <a:endParaRPr lang="en-US" dirty="0"/>
          </a:p>
          <a:p>
            <a:r>
              <a:rPr lang="en-US" dirty="0"/>
              <a:t>PT: Until 14 May, the total number of wildfire events was above average</a:t>
            </a:r>
            <a:r>
              <a:rPr lang="en-US" baseline="0" dirty="0"/>
              <a:t> (except few days in January)</a:t>
            </a:r>
            <a:endParaRPr lang="en-US" dirty="0"/>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22</a:t>
            </a:fld>
            <a:endParaRPr lang="en-GB"/>
          </a:p>
        </p:txBody>
      </p:sp>
    </p:spTree>
    <p:extLst>
      <p:ext uri="{BB962C8B-B14F-4D97-AF65-F5344CB8AC3E}">
        <p14:creationId xmlns:p14="http://schemas.microsoft.com/office/powerpoint/2010/main" val="3572889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2023 could be again a challenging season: </a:t>
            </a:r>
          </a:p>
          <a:p>
            <a:pPr marL="171450" indent="-171450">
              <a:buFont typeface="Arial" panose="020B0604020202020204" pitchFamily="34" charset="0"/>
              <a:buChar char="•"/>
            </a:pPr>
            <a:r>
              <a:rPr lang="en-US" dirty="0"/>
              <a:t>Above average temperatures are foreseen in most of the European continent </a:t>
            </a:r>
          </a:p>
          <a:p>
            <a:pPr marL="171450" indent="-171450">
              <a:buFont typeface="Arial" panose="020B0604020202020204" pitchFamily="34" charset="0"/>
              <a:buChar char="•"/>
            </a:pPr>
            <a:r>
              <a:rPr lang="en-US" dirty="0"/>
              <a:t>In terms of precipitation, the seasonal forecast indicates geographically and temporally different situations (e.g. dryer conditions in the Iberian Peninsula and north east Europe in May and wetter conditions in southern Europe in June).</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24</a:t>
            </a:fld>
            <a:endParaRPr lang="en-GB"/>
          </a:p>
        </p:txBody>
      </p:sp>
    </p:spTree>
    <p:extLst>
      <p:ext uri="{BB962C8B-B14F-4D97-AF65-F5344CB8AC3E}">
        <p14:creationId xmlns:p14="http://schemas.microsoft.com/office/powerpoint/2010/main" val="392010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a dry season in Europe in 2022, there are persistent drought conditions in the beginning </a:t>
            </a:r>
          </a:p>
          <a:p>
            <a:r>
              <a:rPr lang="en-US" dirty="0"/>
              <a:t>    of 2023. </a:t>
            </a:r>
          </a:p>
          <a:p>
            <a:pPr marL="171450" indent="-171450">
              <a:buFont typeface="Arial" panose="020B0604020202020204" pitchFamily="34" charset="0"/>
              <a:buChar char="•"/>
            </a:pPr>
            <a:r>
              <a:rPr lang="en-US" dirty="0"/>
              <a:t>Based on the last 40 years data, there is a moderate to high probability for areas in </a:t>
            </a:r>
          </a:p>
          <a:p>
            <a:r>
              <a:rPr lang="en-US" dirty="0"/>
              <a:t>    north eastern and south eastern Europe, to experience much higher than average Fire Weather Index   (FWI) notably from June to September. </a:t>
            </a:r>
          </a:p>
          <a:p>
            <a:pPr marL="171450" indent="-171450">
              <a:buFont typeface="Arial" panose="020B0604020202020204" pitchFamily="34" charset="0"/>
              <a:buChar char="•"/>
            </a:pPr>
            <a:r>
              <a:rPr lang="en-US" dirty="0"/>
              <a:t>To be noted that, with a high value of FWI there is a high probability of having larger wildfires and burnt areas</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25</a:t>
            </a:fld>
            <a:endParaRPr lang="en-GB"/>
          </a:p>
        </p:txBody>
      </p:sp>
    </p:spTree>
    <p:extLst>
      <p:ext uri="{BB962C8B-B14F-4D97-AF65-F5344CB8AC3E}">
        <p14:creationId xmlns:p14="http://schemas.microsoft.com/office/powerpoint/2010/main" val="1135996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effectLst/>
                <a:latin typeface="Times New Roman" panose="02020603050405020304" pitchFamily="18" charset="0"/>
                <a:ea typeface="Times New Roman" panose="02020603050405020304" pitchFamily="18" charset="0"/>
                <a:cs typeface="Arial" panose="020B0604020202020204" pitchFamily="34" charset="0"/>
              </a:rPr>
              <a:t>On 30 May the Commission launched a new tool to support wildfire risk management capacity building and good practices exchange among European countries. The </a:t>
            </a:r>
            <a:r>
              <a:rPr lang="en-IE" sz="1800" b="1" dirty="0">
                <a:effectLst/>
                <a:latin typeface="Times New Roman" panose="02020603050405020304" pitchFamily="18" charset="0"/>
                <a:ea typeface="Times New Roman" panose="02020603050405020304" pitchFamily="18" charset="0"/>
                <a:cs typeface="Arial" panose="020B0604020202020204" pitchFamily="34" charset="0"/>
              </a:rPr>
              <a:t>Wildfire Peer Review Assessment Framework (PRAF)</a:t>
            </a:r>
            <a:r>
              <a:rPr lang="en-IE" sz="1800" dirty="0">
                <a:effectLst/>
                <a:latin typeface="Times New Roman" panose="02020603050405020304" pitchFamily="18" charset="0"/>
                <a:ea typeface="Times New Roman" panose="02020603050405020304" pitchFamily="18" charset="0"/>
                <a:cs typeface="Arial" panose="020B0604020202020204" pitchFamily="34" charset="0"/>
              </a:rPr>
              <a:t> will facilitate peer reviews of wildfire risk management systems within the framework of the Union Civil Protection Mechanism (UCPM). This new tool will help countries assess their capacity to prevent wildfires from starting and their preparedness to cope with them. Member States and Participating States are invited to volunteer for a wildfire management peer review or to use this tool for a self-review, at national and/or regional level.</a:t>
            </a:r>
            <a:endParaRPr lang="en-IE" sz="1800" dirty="0">
              <a:effectLst/>
              <a:latin typeface="Calibri" panose="020F0502020204030204" pitchFamily="34" charset="0"/>
              <a:ea typeface="Calibri" panose="020F0502020204030204" pitchFamily="34" charset="0"/>
              <a:cs typeface="Arial" panose="020B0604020202020204" pitchFamily="34" charset="0"/>
            </a:endParaRPr>
          </a:p>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37</a:t>
            </a:fld>
            <a:endParaRPr lang="en-GB"/>
          </a:p>
        </p:txBody>
      </p:sp>
    </p:spTree>
    <p:extLst>
      <p:ext uri="{BB962C8B-B14F-4D97-AF65-F5344CB8AC3E}">
        <p14:creationId xmlns:p14="http://schemas.microsoft.com/office/powerpoint/2010/main" val="2954291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39</a:t>
            </a:fld>
            <a:endParaRPr lang="en-GB"/>
          </a:p>
        </p:txBody>
      </p:sp>
    </p:spTree>
    <p:extLst>
      <p:ext uri="{BB962C8B-B14F-4D97-AF65-F5344CB8AC3E}">
        <p14:creationId xmlns:p14="http://schemas.microsoft.com/office/powerpoint/2010/main" val="2007519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trend in the number of wildfires and burnt areas in the EU during the last 15 years indicates that </a:t>
            </a:r>
          </a:p>
          <a:p>
            <a:r>
              <a:rPr lang="en-US" dirty="0"/>
              <a:t>the most critical years in this period were 2012, 2017 and 2022 (Fig. 2), coincidentally occurring every </a:t>
            </a:r>
          </a:p>
          <a:p>
            <a:r>
              <a:rPr lang="en-US" dirty="0"/>
              <a:t>five years. These specific years were characterized by the presence of very large wildfires that affected </a:t>
            </a:r>
          </a:p>
          <a:p>
            <a:r>
              <a:rPr lang="en-US" dirty="0"/>
              <a:t>large areas in the Mediterranean region. </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241822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was characterized by very large wildfires in the Mediterranean region; it was the worst year in </a:t>
            </a:r>
          </a:p>
          <a:p>
            <a:r>
              <a:rPr lang="en-US" dirty="0"/>
              <a:t>the history of the EU, with over 130 people killed by fires and a burnt area around one million ha. This </a:t>
            </a:r>
          </a:p>
          <a:p>
            <a:r>
              <a:rPr lang="en-US" dirty="0"/>
              <a:t>triggered the discussion and revision of the Union Civil Protection Mechanism (UCPM).</a:t>
            </a:r>
          </a:p>
          <a:p>
            <a:endParaRPr lang="en-US" dirty="0"/>
          </a:p>
          <a:p>
            <a:r>
              <a:rPr lang="en-US" dirty="0"/>
              <a:t>2018 was characterized by a high number of wildfires in central and northern Europe, especially in </a:t>
            </a:r>
          </a:p>
          <a:p>
            <a:r>
              <a:rPr lang="en-US" dirty="0"/>
              <a:t>Sweden, which required the support of other EU countries through the EU Civil Protection mechanism. </a:t>
            </a:r>
          </a:p>
          <a:p>
            <a:endParaRPr lang="en-US" dirty="0"/>
          </a:p>
          <a:p>
            <a:r>
              <a:rPr lang="en-US" dirty="0"/>
              <a:t>2019, 2020, 2021 and 2022 showed an increase of burnt areas and number of wildfires in central </a:t>
            </a:r>
          </a:p>
          <a:p>
            <a:r>
              <a:rPr lang="en-US" dirty="0"/>
              <a:t>Europe, and a new pattern with a very high number of winter and spring wildfires; 2023 is confirming </a:t>
            </a:r>
          </a:p>
          <a:p>
            <a:r>
              <a:rPr lang="en-US" dirty="0"/>
              <a:t>this pattern again</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203095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 Following</a:t>
            </a:r>
            <a:r>
              <a:rPr lang="en-IE" baseline="0" dirty="0"/>
              <a:t> the general trend it was experienced far above average burnt areas and number of fires in 2022. Actually, it was the worst year in terms of burnt areas and number of fires since 2010.</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359147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 From</a:t>
            </a:r>
            <a:r>
              <a:rPr lang="en-IE" baseline="0" dirty="0"/>
              <a:t> 1 January until </a:t>
            </a:r>
            <a:r>
              <a:rPr lang="en-IE" baseline="0" dirty="0" err="1"/>
              <a:t>mid February</a:t>
            </a:r>
            <a:r>
              <a:rPr lang="en-IE" baseline="0" dirty="0"/>
              <a:t> </a:t>
            </a:r>
            <a:r>
              <a:rPr lang="en-US" baseline="0" dirty="0"/>
              <a:t>the total burnt area and the number of wildfire events were around the average. </a:t>
            </a:r>
            <a:r>
              <a:rPr lang="en-IE" dirty="0"/>
              <a:t>Since March until 14 May</a:t>
            </a:r>
            <a:r>
              <a:rPr lang="en-IE" baseline="0" dirty="0"/>
              <a:t> 2023, </a:t>
            </a:r>
            <a:r>
              <a:rPr lang="en-US" baseline="0" dirty="0"/>
              <a:t>are below the average.</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10</a:t>
            </a:fld>
            <a:endParaRPr lang="en-GB"/>
          </a:p>
        </p:txBody>
      </p:sp>
    </p:spTree>
    <p:extLst>
      <p:ext uri="{BB962C8B-B14F-4D97-AF65-F5344CB8AC3E}">
        <p14:creationId xmlns:p14="http://schemas.microsoft.com/office/powerpoint/2010/main" val="230876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EL:</a:t>
            </a:r>
            <a:r>
              <a:rPr lang="en-IE" baseline="0" dirty="0"/>
              <a:t> </a:t>
            </a:r>
            <a:r>
              <a:rPr lang="en-US" baseline="0" dirty="0"/>
              <a:t>The total burnt area was around average until end of July. Then, as of August went below average.</a:t>
            </a:r>
          </a:p>
          <a:p>
            <a:r>
              <a:rPr lang="en-US" baseline="0" dirty="0"/>
              <a:t>EL: The number of wildfires events was slightly above average during almost the whole season (except some days of September and October).</a:t>
            </a:r>
          </a:p>
        </p:txBody>
      </p:sp>
      <p:sp>
        <p:nvSpPr>
          <p:cNvPr id="4" name="Slide Number Placeholder 3"/>
          <p:cNvSpPr>
            <a:spLocks noGrp="1"/>
          </p:cNvSpPr>
          <p:nvPr>
            <p:ph type="sldNum" sz="quarter" idx="10"/>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2456380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EL: Until 14 May,</a:t>
            </a:r>
            <a:r>
              <a:rPr lang="en-IE" baseline="0" dirty="0"/>
              <a:t> t</a:t>
            </a:r>
            <a:r>
              <a:rPr lang="en-US" dirty="0"/>
              <a:t>he total burnt area and the number of wildfire events are around average.</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13</a:t>
            </a:fld>
            <a:endParaRPr lang="en-GB"/>
          </a:p>
        </p:txBody>
      </p:sp>
    </p:spTree>
    <p:extLst>
      <p:ext uri="{BB962C8B-B14F-4D97-AF65-F5344CB8AC3E}">
        <p14:creationId xmlns:p14="http://schemas.microsoft.com/office/powerpoint/2010/main" val="141438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Following the general trend it was experienced far above average burnt areas and number of fires in 2022. Actually, it was the worst year in terms of burnt areas and number of fires since 2006.</a:t>
            </a:r>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15</a:t>
            </a:fld>
            <a:endParaRPr lang="en-GB"/>
          </a:p>
        </p:txBody>
      </p:sp>
    </p:spTree>
    <p:extLst>
      <p:ext uri="{BB962C8B-B14F-4D97-AF65-F5344CB8AC3E}">
        <p14:creationId xmlns:p14="http://schemas.microsoft.com/office/powerpoint/2010/main" val="361873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ES:</a:t>
            </a:r>
            <a:r>
              <a:rPr lang="en-IE" baseline="0" dirty="0"/>
              <a:t> From 1 January until end of February, </a:t>
            </a:r>
            <a:r>
              <a:rPr lang="en-US" baseline="0" dirty="0"/>
              <a:t>the total burnt area was around the average. From March until 14 May, the total burn areas is above average (even reaching record values for this time period).</a:t>
            </a:r>
          </a:p>
          <a:p>
            <a:endParaRPr lang="en-US" baseline="0" dirty="0"/>
          </a:p>
          <a:p>
            <a:r>
              <a:rPr lang="en-US" baseline="0" dirty="0"/>
              <a:t>ES: In January, the total number of wildfire events was around the average. From 1 February until 14 May, the total number of wildfire events was above average (even reaching record values for this time period).</a:t>
            </a:r>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16</a:t>
            </a:fld>
            <a:endParaRPr lang="en-GB"/>
          </a:p>
        </p:txBody>
      </p:sp>
    </p:spTree>
    <p:extLst>
      <p:ext uri="{BB962C8B-B14F-4D97-AF65-F5344CB8AC3E}">
        <p14:creationId xmlns:p14="http://schemas.microsoft.com/office/powerpoint/2010/main" val="4288432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Click to 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Click to 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Click to 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Click to 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Click to 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499E7A-38CA-B7AC-6941-E11E5A1ACD1E}"/>
              </a:ext>
            </a:extLst>
          </p:cNvPr>
          <p:cNvSpPr>
            <a:spLocks noGrp="1"/>
          </p:cNvSpPr>
          <p:nvPr>
            <p:ph type="ctrTitle"/>
          </p:nvPr>
        </p:nvSpPr>
        <p:spPr>
          <a:xfrm>
            <a:off x="1071350" y="1992572"/>
            <a:ext cx="10065224" cy="872647"/>
          </a:xfrm>
        </p:spPr>
        <p:txBody>
          <a:bodyPr anchor="t">
            <a:normAutofit/>
          </a:bodyPr>
          <a:lstStyle/>
          <a:p>
            <a:r>
              <a:rPr lang="en-US" sz="3600" b="1" dirty="0"/>
              <a:t>EU Preparing for the 2023 wildfire season</a:t>
            </a:r>
          </a:p>
        </p:txBody>
      </p:sp>
      <p:sp>
        <p:nvSpPr>
          <p:cNvPr id="29" name="Subtitle 2">
            <a:extLst>
              <a:ext uri="{FF2B5EF4-FFF2-40B4-BE49-F238E27FC236}">
                <a16:creationId xmlns:a16="http://schemas.microsoft.com/office/drawing/2014/main" id="{E980893C-9ADB-7709-546A-1384AEBD1B1C}"/>
              </a:ext>
            </a:extLst>
          </p:cNvPr>
          <p:cNvSpPr>
            <a:spLocks noGrp="1"/>
          </p:cNvSpPr>
          <p:nvPr>
            <p:ph type="subTitle" idx="1"/>
          </p:nvPr>
        </p:nvSpPr>
        <p:spPr>
          <a:xfrm>
            <a:off x="1071351" y="3067468"/>
            <a:ext cx="10065224" cy="897754"/>
          </a:xfrm>
        </p:spPr>
        <p:txBody>
          <a:bodyPr/>
          <a:lstStyle/>
          <a:p>
            <a:r>
              <a:rPr lang="en-IE" dirty="0"/>
              <a:t>#rescEU 	#EUCivilProtection</a:t>
            </a:r>
            <a:endParaRPr lang="en-US" dirty="0"/>
          </a:p>
        </p:txBody>
      </p:sp>
      <p:sp>
        <p:nvSpPr>
          <p:cNvPr id="31" name="Text Placeholder 3">
            <a:extLst>
              <a:ext uri="{FF2B5EF4-FFF2-40B4-BE49-F238E27FC236}">
                <a16:creationId xmlns:a16="http://schemas.microsoft.com/office/drawing/2014/main" id="{8EEBF699-64AD-F77D-7043-8C2014605C93}"/>
              </a:ext>
            </a:extLst>
          </p:cNvPr>
          <p:cNvSpPr>
            <a:spLocks noGrp="1"/>
          </p:cNvSpPr>
          <p:nvPr>
            <p:ph type="body" sz="quarter" idx="13"/>
          </p:nvPr>
        </p:nvSpPr>
        <p:spPr>
          <a:xfrm>
            <a:off x="6096000" y="5783535"/>
            <a:ext cx="5040313" cy="528998"/>
          </a:xfrm>
        </p:spPr>
        <p:txBody>
          <a:bodyPr/>
          <a:lstStyle/>
          <a:p>
            <a:endParaRPr lang="en-US"/>
          </a:p>
        </p:txBody>
      </p:sp>
      <p:pic>
        <p:nvPicPr>
          <p:cNvPr id="5" name="Picture 4">
            <a:extLst>
              <a:ext uri="{FF2B5EF4-FFF2-40B4-BE49-F238E27FC236}">
                <a16:creationId xmlns:a16="http://schemas.microsoft.com/office/drawing/2014/main" id="{25AB4D92-75C6-E81E-B9D4-23AA4D11597F}"/>
              </a:ext>
            </a:extLst>
          </p:cNvPr>
          <p:cNvPicPr>
            <a:picLocks noChangeAspect="1"/>
          </p:cNvPicPr>
          <p:nvPr/>
        </p:nvPicPr>
        <p:blipFill rotWithShape="1">
          <a:blip r:embed="rId2"/>
          <a:srcRect t="8749" b="57606"/>
          <a:stretch/>
        </p:blipFill>
        <p:spPr>
          <a:xfrm>
            <a:off x="0" y="3965222"/>
            <a:ext cx="12192000" cy="2892778"/>
          </a:xfrm>
          <a:prstGeom prst="rect">
            <a:avLst/>
          </a:prstGeom>
        </p:spPr>
      </p:pic>
    </p:spTree>
    <p:extLst>
      <p:ext uri="{BB962C8B-B14F-4D97-AF65-F5344CB8AC3E}">
        <p14:creationId xmlns:p14="http://schemas.microsoft.com/office/powerpoint/2010/main" val="11213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2023 burnt area and number of fires in DE</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p:cNvSpPr>
            <a:spLocks noChangeArrowheads="1"/>
          </p:cNvSpPr>
          <p:nvPr/>
        </p:nvSpPr>
        <p:spPr bwMode="auto">
          <a:xfrm>
            <a:off x="2772932" y="5826152"/>
            <a:ext cx="5561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Germany – 2023 (until 14 May) burnt areas and number of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1036492" y="1568079"/>
            <a:ext cx="4328695" cy="4093812"/>
          </a:xfrm>
          <a:prstGeom prst="rect">
            <a:avLst/>
          </a:prstGeom>
        </p:spPr>
      </p:pic>
      <p:pic>
        <p:nvPicPr>
          <p:cNvPr id="4" name="Picture 3"/>
          <p:cNvPicPr>
            <a:picLocks noChangeAspect="1"/>
          </p:cNvPicPr>
          <p:nvPr/>
        </p:nvPicPr>
        <p:blipFill>
          <a:blip r:embed="rId4"/>
          <a:stretch>
            <a:fillRect/>
          </a:stretch>
        </p:blipFill>
        <p:spPr>
          <a:xfrm>
            <a:off x="5621339" y="1474115"/>
            <a:ext cx="3818013" cy="4281740"/>
          </a:xfrm>
          <a:prstGeom prst="rect">
            <a:avLst/>
          </a:prstGeom>
        </p:spPr>
      </p:pic>
    </p:spTree>
    <p:extLst>
      <p:ext uri="{BB962C8B-B14F-4D97-AF65-F5344CB8AC3E}">
        <p14:creationId xmlns:p14="http://schemas.microsoft.com/office/powerpoint/2010/main" val="3210112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Burnt areas and number of fires in EL</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p:cNvPicPr>
            <a:picLocks noChangeAspect="1"/>
          </p:cNvPicPr>
          <p:nvPr/>
        </p:nvPicPr>
        <p:blipFill>
          <a:blip r:embed="rId2"/>
          <a:stretch>
            <a:fillRect/>
          </a:stretch>
        </p:blipFill>
        <p:spPr>
          <a:xfrm>
            <a:off x="780492" y="1902420"/>
            <a:ext cx="10165733" cy="2882016"/>
          </a:xfrm>
          <a:prstGeom prst="rect">
            <a:avLst/>
          </a:prstGeom>
        </p:spPr>
      </p:pic>
    </p:spTree>
    <p:extLst>
      <p:ext uri="{BB962C8B-B14F-4D97-AF65-F5344CB8AC3E}">
        <p14:creationId xmlns:p14="http://schemas.microsoft.com/office/powerpoint/2010/main" val="3001803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2022 burnt area and number of fires in EL</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p:cNvSpPr>
            <a:spLocks noChangeArrowheads="1"/>
          </p:cNvSpPr>
          <p:nvPr/>
        </p:nvSpPr>
        <p:spPr bwMode="auto">
          <a:xfrm>
            <a:off x="3604206" y="5509467"/>
            <a:ext cx="5561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Greece – 2022 burnt areas and number of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1588655" y="1611651"/>
            <a:ext cx="4342161" cy="3689983"/>
          </a:xfrm>
          <a:prstGeom prst="rect">
            <a:avLst/>
          </a:prstGeom>
        </p:spPr>
      </p:pic>
      <p:pic>
        <p:nvPicPr>
          <p:cNvPr id="4" name="Picture 3"/>
          <p:cNvPicPr>
            <a:picLocks noChangeAspect="1"/>
          </p:cNvPicPr>
          <p:nvPr/>
        </p:nvPicPr>
        <p:blipFill>
          <a:blip r:embed="rId4"/>
          <a:stretch>
            <a:fillRect/>
          </a:stretch>
        </p:blipFill>
        <p:spPr>
          <a:xfrm>
            <a:off x="6733308" y="1611651"/>
            <a:ext cx="4498110" cy="3689983"/>
          </a:xfrm>
          <a:prstGeom prst="rect">
            <a:avLst/>
          </a:prstGeom>
        </p:spPr>
      </p:pic>
    </p:spTree>
    <p:extLst>
      <p:ext uri="{BB962C8B-B14F-4D97-AF65-F5344CB8AC3E}">
        <p14:creationId xmlns:p14="http://schemas.microsoft.com/office/powerpoint/2010/main" val="3381362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2023 burnt area and number of fires in EL</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p:cNvSpPr>
            <a:spLocks noChangeArrowheads="1"/>
          </p:cNvSpPr>
          <p:nvPr/>
        </p:nvSpPr>
        <p:spPr bwMode="auto">
          <a:xfrm>
            <a:off x="3077731" y="5956741"/>
            <a:ext cx="5561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Greece – 2023 (until 14 May) burnt areas and number of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854222" y="1835346"/>
            <a:ext cx="5500395" cy="3927431"/>
          </a:xfrm>
          <a:prstGeom prst="rect">
            <a:avLst/>
          </a:prstGeom>
        </p:spPr>
      </p:pic>
      <p:pic>
        <p:nvPicPr>
          <p:cNvPr id="8" name="Picture 7"/>
          <p:cNvPicPr>
            <a:picLocks noChangeAspect="1"/>
          </p:cNvPicPr>
          <p:nvPr/>
        </p:nvPicPr>
        <p:blipFill>
          <a:blip r:embed="rId4"/>
          <a:stretch>
            <a:fillRect/>
          </a:stretch>
        </p:blipFill>
        <p:spPr>
          <a:xfrm>
            <a:off x="6354617" y="1904864"/>
            <a:ext cx="5302207" cy="3857913"/>
          </a:xfrm>
          <a:prstGeom prst="rect">
            <a:avLst/>
          </a:prstGeom>
        </p:spPr>
      </p:pic>
    </p:spTree>
    <p:extLst>
      <p:ext uri="{BB962C8B-B14F-4D97-AF65-F5344CB8AC3E}">
        <p14:creationId xmlns:p14="http://schemas.microsoft.com/office/powerpoint/2010/main" val="1446913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Burnt areas and number of fires in ES</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p:cNvPicPr>
            <a:picLocks noChangeAspect="1"/>
          </p:cNvPicPr>
          <p:nvPr/>
        </p:nvPicPr>
        <p:blipFill>
          <a:blip r:embed="rId2"/>
          <a:stretch>
            <a:fillRect/>
          </a:stretch>
        </p:blipFill>
        <p:spPr>
          <a:xfrm>
            <a:off x="756206" y="2110598"/>
            <a:ext cx="9872876" cy="2954948"/>
          </a:xfrm>
          <a:prstGeom prst="rect">
            <a:avLst/>
          </a:prstGeom>
        </p:spPr>
      </p:pic>
    </p:spTree>
    <p:extLst>
      <p:ext uri="{BB962C8B-B14F-4D97-AF65-F5344CB8AC3E}">
        <p14:creationId xmlns:p14="http://schemas.microsoft.com/office/powerpoint/2010/main" val="1289089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2022 burnt area and number of fires in ES</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p:cNvSpPr>
            <a:spLocks noChangeArrowheads="1"/>
          </p:cNvSpPr>
          <p:nvPr/>
        </p:nvSpPr>
        <p:spPr bwMode="auto">
          <a:xfrm>
            <a:off x="3050024" y="5893719"/>
            <a:ext cx="5561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Spain – 2022 burnt areas and number of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1278459" y="1654764"/>
            <a:ext cx="3986268" cy="3794547"/>
          </a:xfrm>
          <a:prstGeom prst="rect">
            <a:avLst/>
          </a:prstGeom>
        </p:spPr>
      </p:pic>
      <p:pic>
        <p:nvPicPr>
          <p:cNvPr id="4" name="Picture 3"/>
          <p:cNvPicPr>
            <a:picLocks noChangeAspect="1"/>
          </p:cNvPicPr>
          <p:nvPr/>
        </p:nvPicPr>
        <p:blipFill>
          <a:blip r:embed="rId4"/>
          <a:stretch>
            <a:fillRect/>
          </a:stretch>
        </p:blipFill>
        <p:spPr>
          <a:xfrm>
            <a:off x="6225309" y="1654763"/>
            <a:ext cx="4239491" cy="3794547"/>
          </a:xfrm>
          <a:prstGeom prst="rect">
            <a:avLst/>
          </a:prstGeom>
        </p:spPr>
      </p:pic>
    </p:spTree>
    <p:extLst>
      <p:ext uri="{BB962C8B-B14F-4D97-AF65-F5344CB8AC3E}">
        <p14:creationId xmlns:p14="http://schemas.microsoft.com/office/powerpoint/2010/main" val="64096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2023 burnt area and number of fires in ES</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p:cNvSpPr>
            <a:spLocks noChangeArrowheads="1"/>
          </p:cNvSpPr>
          <p:nvPr/>
        </p:nvSpPr>
        <p:spPr bwMode="auto">
          <a:xfrm>
            <a:off x="3544319" y="5367246"/>
            <a:ext cx="5561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Spain – 2023 (until 14 May) burnt areas and number of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p:cNvPicPr>
            <a:picLocks noChangeAspect="1"/>
          </p:cNvPicPr>
          <p:nvPr/>
        </p:nvPicPr>
        <p:blipFill>
          <a:blip r:embed="rId3"/>
          <a:stretch>
            <a:fillRect/>
          </a:stretch>
        </p:blipFill>
        <p:spPr>
          <a:xfrm>
            <a:off x="831219" y="2157168"/>
            <a:ext cx="5493798" cy="2850601"/>
          </a:xfrm>
          <a:prstGeom prst="rect">
            <a:avLst/>
          </a:prstGeom>
        </p:spPr>
      </p:pic>
      <p:pic>
        <p:nvPicPr>
          <p:cNvPr id="9" name="Picture 8"/>
          <p:cNvPicPr>
            <a:picLocks noChangeAspect="1"/>
          </p:cNvPicPr>
          <p:nvPr/>
        </p:nvPicPr>
        <p:blipFill>
          <a:blip r:embed="rId4"/>
          <a:stretch>
            <a:fillRect/>
          </a:stretch>
        </p:blipFill>
        <p:spPr>
          <a:xfrm>
            <a:off x="6325017" y="2186657"/>
            <a:ext cx="5442110" cy="2821112"/>
          </a:xfrm>
          <a:prstGeom prst="rect">
            <a:avLst/>
          </a:prstGeom>
        </p:spPr>
      </p:pic>
    </p:spTree>
    <p:extLst>
      <p:ext uri="{BB962C8B-B14F-4D97-AF65-F5344CB8AC3E}">
        <p14:creationId xmlns:p14="http://schemas.microsoft.com/office/powerpoint/2010/main" val="3553550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Burnt areas and number of fires in FR</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p:cNvPicPr>
            <a:picLocks noChangeAspect="1"/>
          </p:cNvPicPr>
          <p:nvPr/>
        </p:nvPicPr>
        <p:blipFill>
          <a:blip r:embed="rId2"/>
          <a:stretch>
            <a:fillRect/>
          </a:stretch>
        </p:blipFill>
        <p:spPr>
          <a:xfrm>
            <a:off x="845533" y="2092084"/>
            <a:ext cx="9599287" cy="2747732"/>
          </a:xfrm>
          <a:prstGeom prst="rect">
            <a:avLst/>
          </a:prstGeom>
        </p:spPr>
      </p:pic>
    </p:spTree>
    <p:extLst>
      <p:ext uri="{BB962C8B-B14F-4D97-AF65-F5344CB8AC3E}">
        <p14:creationId xmlns:p14="http://schemas.microsoft.com/office/powerpoint/2010/main" val="760341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2022 burnt area and number of fires in FR</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p:cNvSpPr>
            <a:spLocks noChangeArrowheads="1"/>
          </p:cNvSpPr>
          <p:nvPr/>
        </p:nvSpPr>
        <p:spPr bwMode="auto">
          <a:xfrm>
            <a:off x="3127977" y="6029295"/>
            <a:ext cx="5561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France – 2022 burnt areas and number of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959514" y="1708727"/>
            <a:ext cx="4628486" cy="4291941"/>
          </a:xfrm>
          <a:prstGeom prst="rect">
            <a:avLst/>
          </a:prstGeom>
        </p:spPr>
      </p:pic>
      <p:pic>
        <p:nvPicPr>
          <p:cNvPr id="4" name="Picture 3"/>
          <p:cNvPicPr>
            <a:picLocks noChangeAspect="1"/>
          </p:cNvPicPr>
          <p:nvPr/>
        </p:nvPicPr>
        <p:blipFill>
          <a:blip r:embed="rId4"/>
          <a:stretch>
            <a:fillRect/>
          </a:stretch>
        </p:blipFill>
        <p:spPr>
          <a:xfrm>
            <a:off x="5908675" y="1639859"/>
            <a:ext cx="4740852" cy="4248727"/>
          </a:xfrm>
          <a:prstGeom prst="rect">
            <a:avLst/>
          </a:prstGeom>
        </p:spPr>
      </p:pic>
    </p:spTree>
    <p:extLst>
      <p:ext uri="{BB962C8B-B14F-4D97-AF65-F5344CB8AC3E}">
        <p14:creationId xmlns:p14="http://schemas.microsoft.com/office/powerpoint/2010/main" val="4098981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2023 burnt area and number of fires in FR</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p:cNvSpPr>
            <a:spLocks noChangeArrowheads="1"/>
          </p:cNvSpPr>
          <p:nvPr/>
        </p:nvSpPr>
        <p:spPr bwMode="auto">
          <a:xfrm>
            <a:off x="3528290" y="5949137"/>
            <a:ext cx="5561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France – 2023  (until 14 May) burnt areas and number of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917010" y="1745673"/>
            <a:ext cx="5178990" cy="4078638"/>
          </a:xfrm>
          <a:prstGeom prst="rect">
            <a:avLst/>
          </a:prstGeom>
        </p:spPr>
      </p:pic>
      <p:pic>
        <p:nvPicPr>
          <p:cNvPr id="8" name="Picture 7"/>
          <p:cNvPicPr>
            <a:picLocks noChangeAspect="1"/>
          </p:cNvPicPr>
          <p:nvPr/>
        </p:nvPicPr>
        <p:blipFill>
          <a:blip r:embed="rId4"/>
          <a:stretch>
            <a:fillRect/>
          </a:stretch>
        </p:blipFill>
        <p:spPr>
          <a:xfrm>
            <a:off x="6023119" y="1745674"/>
            <a:ext cx="5204978" cy="4078638"/>
          </a:xfrm>
          <a:prstGeom prst="rect">
            <a:avLst/>
          </a:prstGeom>
        </p:spPr>
      </p:pic>
    </p:spTree>
    <p:extLst>
      <p:ext uri="{BB962C8B-B14F-4D97-AF65-F5344CB8AC3E}">
        <p14:creationId xmlns:p14="http://schemas.microsoft.com/office/powerpoint/2010/main" val="2815653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6.jpeg"/>
          <p:cNvPicPr>
            <a:picLocks noChangeAspect="1"/>
          </p:cNvPicPr>
          <p:nvPr/>
        </p:nvPicPr>
        <p:blipFill>
          <a:blip r:embed="rId2"/>
          <a:srcRect t="25597" b="14144"/>
          <a:stretch>
            <a:fillRect/>
          </a:stretch>
        </p:blipFill>
        <p:spPr>
          <a:xfrm>
            <a:off x="0" y="-27386"/>
            <a:ext cx="12192000" cy="4896548"/>
          </a:xfrm>
          <a:prstGeom prst="rect">
            <a:avLst/>
          </a:prstGeom>
          <a:ln w="12700">
            <a:miter lim="400000"/>
          </a:ln>
        </p:spPr>
      </p:pic>
      <p:sp>
        <p:nvSpPr>
          <p:cNvPr id="143" name="Shape 143"/>
          <p:cNvSpPr/>
          <p:nvPr/>
        </p:nvSpPr>
        <p:spPr>
          <a:xfrm>
            <a:off x="2086484" y="4932377"/>
            <a:ext cx="8019034" cy="9541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marL="714375" indent="-1069975" algn="ctr">
              <a:defRPr sz="2800" b="0">
                <a:solidFill>
                  <a:srgbClr val="002F66"/>
                </a:solidFill>
                <a:latin typeface="ECSquareSansPro-Medium"/>
                <a:ea typeface="ECSquareSansPro-Medium"/>
                <a:cs typeface="ECSquareSansPro-Medium"/>
                <a:sym typeface="ECSquareSansPro-Medium"/>
              </a:defRPr>
            </a:lvl1pPr>
          </a:lstStyle>
          <a:p>
            <a:r>
              <a:rPr b="1" dirty="0">
                <a:solidFill>
                  <a:srgbClr val="004494"/>
                </a:solidFill>
                <a:latin typeface="+mj-lt"/>
              </a:rPr>
              <a:t>Emergency Response Coordination Centre (ERCC)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Burnt areas and number of fires in PT</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p:cNvPicPr>
            <a:picLocks noChangeAspect="1"/>
          </p:cNvPicPr>
          <p:nvPr/>
        </p:nvPicPr>
        <p:blipFill>
          <a:blip r:embed="rId2"/>
          <a:stretch>
            <a:fillRect/>
          </a:stretch>
        </p:blipFill>
        <p:spPr>
          <a:xfrm>
            <a:off x="989330" y="1953436"/>
            <a:ext cx="8775350" cy="2744820"/>
          </a:xfrm>
          <a:prstGeom prst="rect">
            <a:avLst/>
          </a:prstGeom>
        </p:spPr>
      </p:pic>
    </p:spTree>
    <p:extLst>
      <p:ext uri="{BB962C8B-B14F-4D97-AF65-F5344CB8AC3E}">
        <p14:creationId xmlns:p14="http://schemas.microsoft.com/office/powerpoint/2010/main" val="409523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2022 burnt area and number of fires in PT</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p:cNvSpPr>
            <a:spLocks noChangeArrowheads="1"/>
          </p:cNvSpPr>
          <p:nvPr/>
        </p:nvSpPr>
        <p:spPr bwMode="auto">
          <a:xfrm>
            <a:off x="2976133" y="6124299"/>
            <a:ext cx="5561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Portugal – 2022 burnt areas and number of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1228437" y="1568079"/>
            <a:ext cx="4479636" cy="4330631"/>
          </a:xfrm>
          <a:prstGeom prst="rect">
            <a:avLst/>
          </a:prstGeom>
        </p:spPr>
      </p:pic>
      <p:pic>
        <p:nvPicPr>
          <p:cNvPr id="4" name="Picture 3"/>
          <p:cNvPicPr>
            <a:picLocks noChangeAspect="1"/>
          </p:cNvPicPr>
          <p:nvPr/>
        </p:nvPicPr>
        <p:blipFill>
          <a:blip r:embed="rId4"/>
          <a:stretch>
            <a:fillRect/>
          </a:stretch>
        </p:blipFill>
        <p:spPr>
          <a:xfrm>
            <a:off x="5756829" y="1625760"/>
            <a:ext cx="4578661" cy="4272950"/>
          </a:xfrm>
          <a:prstGeom prst="rect">
            <a:avLst/>
          </a:prstGeom>
        </p:spPr>
      </p:pic>
    </p:spTree>
    <p:extLst>
      <p:ext uri="{BB962C8B-B14F-4D97-AF65-F5344CB8AC3E}">
        <p14:creationId xmlns:p14="http://schemas.microsoft.com/office/powerpoint/2010/main" val="3312328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2023 burnt area and number of fires in PT</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5"/>
          <p:cNvSpPr>
            <a:spLocks noChangeArrowheads="1"/>
          </p:cNvSpPr>
          <p:nvPr/>
        </p:nvSpPr>
        <p:spPr bwMode="auto">
          <a:xfrm>
            <a:off x="3315302" y="5947745"/>
            <a:ext cx="55613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Portugal – 2023 (until 14 May) burnt areas and number of fires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981796" y="1673457"/>
            <a:ext cx="5114204" cy="4078540"/>
          </a:xfrm>
          <a:prstGeom prst="rect">
            <a:avLst/>
          </a:prstGeom>
        </p:spPr>
      </p:pic>
      <p:pic>
        <p:nvPicPr>
          <p:cNvPr id="8" name="Picture 7"/>
          <p:cNvPicPr>
            <a:picLocks noChangeAspect="1"/>
          </p:cNvPicPr>
          <p:nvPr/>
        </p:nvPicPr>
        <p:blipFill>
          <a:blip r:embed="rId4"/>
          <a:stretch>
            <a:fillRect/>
          </a:stretch>
        </p:blipFill>
        <p:spPr>
          <a:xfrm>
            <a:off x="6096000" y="1656754"/>
            <a:ext cx="5111064" cy="4111946"/>
          </a:xfrm>
          <a:prstGeom prst="rect">
            <a:avLst/>
          </a:prstGeom>
        </p:spPr>
      </p:pic>
    </p:spTree>
    <p:extLst>
      <p:ext uri="{BB962C8B-B14F-4D97-AF65-F5344CB8AC3E}">
        <p14:creationId xmlns:p14="http://schemas.microsoft.com/office/powerpoint/2010/main" val="881971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70721" y="482860"/>
            <a:ext cx="11138151" cy="782357"/>
          </a:xfrm>
        </p:spPr>
        <p:txBody>
          <a:bodyPr/>
          <a:lstStyle/>
          <a:p>
            <a:r>
              <a:rPr lang="en-IE" dirty="0"/>
              <a:t>2023 season – Temperature and rain anomalies</a:t>
            </a:r>
            <a:endParaRPr lang="en-GB" dirty="0"/>
          </a:p>
        </p:txBody>
      </p:sp>
      <p:pic>
        <p:nvPicPr>
          <p:cNvPr id="307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158" y="1379303"/>
            <a:ext cx="6566151" cy="2490359"/>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20566176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721" y="3853915"/>
            <a:ext cx="6524588" cy="24718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p:cNvSpPr>
            <a:spLocks noChangeArrowheads="1"/>
          </p:cNvSpPr>
          <p:nvPr/>
        </p:nvSpPr>
        <p:spPr bwMode="auto">
          <a:xfrm>
            <a:off x="0" y="2641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5"/>
          <p:cNvSpPr>
            <a:spLocks noChangeArrowheads="1"/>
          </p:cNvSpPr>
          <p:nvPr/>
        </p:nvSpPr>
        <p:spPr bwMode="auto">
          <a:xfrm>
            <a:off x="0" y="4826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p:cNvSpPr/>
          <p:nvPr/>
        </p:nvSpPr>
        <p:spPr>
          <a:xfrm>
            <a:off x="3141382" y="6488053"/>
            <a:ext cx="3610284" cy="230832"/>
          </a:xfrm>
          <a:prstGeom prst="rect">
            <a:avLst/>
          </a:prstGeom>
        </p:spPr>
        <p:txBody>
          <a:bodyPr wrap="none">
            <a:spAutoFit/>
          </a:bodyPr>
          <a:lstStyle/>
          <a:p>
            <a:r>
              <a:rPr lang="en-GB" sz="900" i="1" dirty="0">
                <a:solidFill>
                  <a:srgbClr val="1F497D"/>
                </a:solidFill>
                <a:latin typeface="Calibri" panose="020F0502020204030204" pitchFamily="34" charset="0"/>
                <a:ea typeface="Calibri" panose="020F0502020204030204" pitchFamily="34" charset="0"/>
                <a:cs typeface="Times New Roman" panose="02020603050405020304" pitchFamily="18" charset="0"/>
              </a:rPr>
              <a:t>Seasonal Forecast of Temperatures and Rain Anomalies, June – July 2023.</a:t>
            </a:r>
            <a:endParaRPr lang="en-GB" dirty="0"/>
          </a:p>
        </p:txBody>
      </p:sp>
    </p:spTree>
    <p:extLst>
      <p:ext uri="{BB962C8B-B14F-4D97-AF65-F5344CB8AC3E}">
        <p14:creationId xmlns:p14="http://schemas.microsoft.com/office/powerpoint/2010/main" val="1186874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70721" y="482860"/>
            <a:ext cx="10953423" cy="782357"/>
          </a:xfrm>
        </p:spPr>
        <p:txBody>
          <a:bodyPr/>
          <a:lstStyle/>
          <a:p>
            <a:r>
              <a:rPr lang="en-IE" dirty="0"/>
              <a:t>2023 season – Temperature and rain anomalies</a:t>
            </a:r>
            <a:endParaRPr lang="en-GB" dirty="0"/>
          </a:p>
        </p:txBody>
      </p:sp>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p:cNvSpPr>
            <a:spLocks noChangeArrowheads="1"/>
          </p:cNvSpPr>
          <p:nvPr/>
        </p:nvSpPr>
        <p:spPr bwMode="auto">
          <a:xfrm>
            <a:off x="0" y="2641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5"/>
          <p:cNvSpPr>
            <a:spLocks noChangeArrowheads="1"/>
          </p:cNvSpPr>
          <p:nvPr/>
        </p:nvSpPr>
        <p:spPr bwMode="auto">
          <a:xfrm>
            <a:off x="0" y="4826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098" name="Picture 20566176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503" y="1406255"/>
            <a:ext cx="6159752" cy="2332003"/>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205661769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4503" y="3738258"/>
            <a:ext cx="6159752" cy="23472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p:cNvSpPr>
            <a:spLocks noChangeArrowheads="1"/>
          </p:cNvSpPr>
          <p:nvPr/>
        </p:nvSpPr>
        <p:spPr bwMode="auto">
          <a:xfrm>
            <a:off x="152400" y="2787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5"/>
          <p:cNvSpPr>
            <a:spLocks noChangeArrowheads="1"/>
          </p:cNvSpPr>
          <p:nvPr/>
        </p:nvSpPr>
        <p:spPr bwMode="auto">
          <a:xfrm>
            <a:off x="152400" y="4984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12"/>
          <p:cNvSpPr/>
          <p:nvPr/>
        </p:nvSpPr>
        <p:spPr>
          <a:xfrm>
            <a:off x="3164779" y="6085477"/>
            <a:ext cx="4099199" cy="230832"/>
          </a:xfrm>
          <a:prstGeom prst="rect">
            <a:avLst/>
          </a:prstGeom>
        </p:spPr>
        <p:txBody>
          <a:bodyPr wrap="none">
            <a:spAutoFit/>
          </a:bodyPr>
          <a:lstStyle/>
          <a:p>
            <a:r>
              <a:rPr lang="en-GB" sz="900" i="1" dirty="0">
                <a:solidFill>
                  <a:srgbClr val="1F497D"/>
                </a:solidFill>
                <a:latin typeface="Calibri" panose="020F0502020204030204" pitchFamily="34" charset="0"/>
                <a:ea typeface="Calibri" panose="020F0502020204030204" pitchFamily="34" charset="0"/>
                <a:cs typeface="Times New Roman" panose="02020603050405020304" pitchFamily="18" charset="0"/>
              </a:rPr>
              <a:t>Seasonal Forecast of Temperatures and Rain Anomalies, August – September 2023.</a:t>
            </a:r>
            <a:endParaRPr lang="en-GB" dirty="0"/>
          </a:p>
        </p:txBody>
      </p:sp>
    </p:spTree>
    <p:extLst>
      <p:ext uri="{BB962C8B-B14F-4D97-AF65-F5344CB8AC3E}">
        <p14:creationId xmlns:p14="http://schemas.microsoft.com/office/powerpoint/2010/main" val="2970489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E" dirty="0"/>
              <a:t>2023 season - Fire Weather Index (FWI) </a:t>
            </a:r>
            <a:endParaRPr lang="en-GB" dirty="0"/>
          </a:p>
        </p:txBody>
      </p:sp>
      <p:pic>
        <p:nvPicPr>
          <p:cNvPr id="8" name="Picture 7" descr="Europe_FwiSeasonal_p90_20230501_m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510" y="1728527"/>
            <a:ext cx="4198708" cy="3683981"/>
          </a:xfrm>
          <a:prstGeom prst="rect">
            <a:avLst/>
          </a:prstGeom>
          <a:noFill/>
          <a:ln>
            <a:noFill/>
          </a:ln>
        </p:spPr>
      </p:pic>
      <p:pic>
        <p:nvPicPr>
          <p:cNvPr id="9" name="Picture 8" descr="Europe_FwiSeasonal_p90_20230501_m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0482" y="1728528"/>
            <a:ext cx="4338899" cy="3683980"/>
          </a:xfrm>
          <a:prstGeom prst="rect">
            <a:avLst/>
          </a:prstGeom>
          <a:noFill/>
          <a:ln>
            <a:noFill/>
          </a:ln>
        </p:spPr>
      </p:pic>
    </p:spTree>
    <p:extLst>
      <p:ext uri="{BB962C8B-B14F-4D97-AF65-F5344CB8AC3E}">
        <p14:creationId xmlns:p14="http://schemas.microsoft.com/office/powerpoint/2010/main" val="533139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E" dirty="0"/>
              <a:t>2023 season - Fire Weather Index (FWI) </a:t>
            </a:r>
            <a:endParaRPr lang="en-GB" dirty="0"/>
          </a:p>
        </p:txBody>
      </p:sp>
      <p:pic>
        <p:nvPicPr>
          <p:cNvPr id="7" name="Picture 6" descr="Europe_FwiSeasonal_p90_20230501_m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2873" y="1794365"/>
            <a:ext cx="4309927" cy="3627379"/>
          </a:xfrm>
          <a:prstGeom prst="rect">
            <a:avLst/>
          </a:prstGeom>
          <a:noFill/>
          <a:ln>
            <a:noFill/>
          </a:ln>
        </p:spPr>
      </p:pic>
      <p:pic>
        <p:nvPicPr>
          <p:cNvPr id="10" name="Picture 9" descr="C:\Users\sanmije\AppData\Local\Microsoft\Windows\INetCache\Content.Word\Europe_FwiSeasonal_p90_20230501_m5.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2058" y="1794364"/>
            <a:ext cx="4169542" cy="3627379"/>
          </a:xfrm>
          <a:prstGeom prst="rect">
            <a:avLst/>
          </a:prstGeom>
          <a:noFill/>
          <a:ln>
            <a:noFill/>
          </a:ln>
        </p:spPr>
      </p:pic>
    </p:spTree>
    <p:extLst>
      <p:ext uri="{BB962C8B-B14F-4D97-AF65-F5344CB8AC3E}">
        <p14:creationId xmlns:p14="http://schemas.microsoft.com/office/powerpoint/2010/main" val="3509827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BCEAE7-1861-47B8-5771-8E3C9B085EB2}"/>
              </a:ext>
            </a:extLst>
          </p:cNvPr>
          <p:cNvPicPr>
            <a:picLocks noChangeAspect="1"/>
          </p:cNvPicPr>
          <p:nvPr/>
        </p:nvPicPr>
        <p:blipFill>
          <a:blip r:embed="rId2"/>
          <a:stretch>
            <a:fillRect/>
          </a:stretch>
        </p:blipFill>
        <p:spPr>
          <a:xfrm>
            <a:off x="1684862" y="496717"/>
            <a:ext cx="8102949" cy="5864565"/>
          </a:xfrm>
          <a:prstGeom prst="rect">
            <a:avLst/>
          </a:prstGeom>
        </p:spPr>
      </p:pic>
    </p:spTree>
    <p:extLst>
      <p:ext uri="{BB962C8B-B14F-4D97-AF65-F5344CB8AC3E}">
        <p14:creationId xmlns:p14="http://schemas.microsoft.com/office/powerpoint/2010/main" val="2546042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FFF032-A8D9-3F48-30A5-D8E4AB6EDC63}"/>
              </a:ext>
            </a:extLst>
          </p:cNvPr>
          <p:cNvPicPr>
            <a:picLocks noChangeAspect="1"/>
          </p:cNvPicPr>
          <p:nvPr/>
        </p:nvPicPr>
        <p:blipFill rotWithShape="1">
          <a:blip r:embed="rId2"/>
          <a:srcRect l="26467" t="24828" r="13016" b="23065"/>
          <a:stretch/>
        </p:blipFill>
        <p:spPr>
          <a:xfrm>
            <a:off x="1460937" y="872358"/>
            <a:ext cx="7877379" cy="3815255"/>
          </a:xfrm>
          <a:prstGeom prst="rect">
            <a:avLst/>
          </a:prstGeom>
        </p:spPr>
      </p:pic>
    </p:spTree>
    <p:extLst>
      <p:ext uri="{BB962C8B-B14F-4D97-AF65-F5344CB8AC3E}">
        <p14:creationId xmlns:p14="http://schemas.microsoft.com/office/powerpoint/2010/main" val="60548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419F8F-C813-A035-A74C-A4007411FFAA}"/>
              </a:ext>
            </a:extLst>
          </p:cNvPr>
          <p:cNvPicPr>
            <a:picLocks noChangeAspect="1"/>
          </p:cNvPicPr>
          <p:nvPr/>
        </p:nvPicPr>
        <p:blipFill>
          <a:blip r:embed="rId2"/>
          <a:stretch>
            <a:fillRect/>
          </a:stretch>
        </p:blipFill>
        <p:spPr>
          <a:xfrm>
            <a:off x="1750993" y="436227"/>
            <a:ext cx="8034328" cy="5876488"/>
          </a:xfrm>
          <a:prstGeom prst="rect">
            <a:avLst/>
          </a:prstGeom>
        </p:spPr>
      </p:pic>
    </p:spTree>
    <p:extLst>
      <p:ext uri="{BB962C8B-B14F-4D97-AF65-F5344CB8AC3E}">
        <p14:creationId xmlns:p14="http://schemas.microsoft.com/office/powerpoint/2010/main" val="1761601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2207567" y="692694"/>
            <a:ext cx="8208913" cy="1080123"/>
          </a:xfrm>
          <a:prstGeom prst="rect">
            <a:avLst/>
          </a:prstGeom>
        </p:spPr>
        <p:txBody>
          <a:bodyPr anchor="t"/>
          <a:lstStyle/>
          <a:p>
            <a:pPr marL="0" indent="0"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pPr>
            <a:r>
              <a:rPr dirty="0"/>
              <a:t>The</a:t>
            </a:r>
            <a:r>
              <a:rPr dirty="0">
                <a:solidFill>
                  <a:srgbClr val="30383A"/>
                </a:solidFill>
              </a:rPr>
              <a:t> </a:t>
            </a:r>
            <a:r>
              <a:rPr sz="2400" dirty="0">
                <a:solidFill>
                  <a:srgbClr val="10A9DF"/>
                </a:solidFill>
                <a:latin typeface="ECSquareSansPro-Medium"/>
                <a:ea typeface="ECSquareSansPro-Medium"/>
                <a:cs typeface="ECSquareSansPro-Medium"/>
                <a:sym typeface="ECSquareSansPro-Medium"/>
              </a:rPr>
              <a:t>ERCC</a:t>
            </a:r>
            <a:r>
              <a:rPr dirty="0"/>
              <a:t>, launched in May 2013, improves coordination between </a:t>
            </a:r>
            <a:br>
              <a:rPr dirty="0"/>
            </a:br>
            <a:r>
              <a:rPr sz="2400" dirty="0">
                <a:solidFill>
                  <a:srgbClr val="10A9DF"/>
                </a:solidFill>
                <a:latin typeface="ECSquareSansPro-Medium"/>
                <a:ea typeface="ECSquareSansPro-Medium"/>
                <a:cs typeface="ECSquareSansPro-Medium"/>
                <a:sym typeface="ECSquareSansPro-Medium"/>
              </a:rPr>
              <a:t>civil protection </a:t>
            </a:r>
            <a:r>
              <a:rPr dirty="0"/>
              <a:t>and</a:t>
            </a:r>
            <a:r>
              <a:rPr sz="2400" dirty="0">
                <a:solidFill>
                  <a:srgbClr val="10A9DF"/>
                </a:solidFill>
                <a:latin typeface="ECSquareSansPro-Medium"/>
                <a:ea typeface="ECSquareSansPro-Medium"/>
                <a:cs typeface="ECSquareSansPro-Medium"/>
                <a:sym typeface="ECSquareSansPro-Medium"/>
              </a:rPr>
              <a:t> humanitarian aid operations </a:t>
            </a:r>
            <a:r>
              <a:rPr dirty="0"/>
              <a:t>and </a:t>
            </a:r>
          </a:p>
        </p:txBody>
      </p:sp>
      <p:sp>
        <p:nvSpPr>
          <p:cNvPr id="146" name="Shape 146"/>
          <p:cNvSpPr/>
          <p:nvPr/>
        </p:nvSpPr>
        <p:spPr>
          <a:xfrm>
            <a:off x="2207567" y="1484783"/>
            <a:ext cx="8208913" cy="10566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pPr>
            <a:r>
              <a:rPr dirty="0"/>
              <a:t> maintains a direct link to civil protection authorities and humanitarian aid </a:t>
            </a:r>
            <a:r>
              <a:rPr dirty="0" err="1"/>
              <a:t>organisations</a:t>
            </a:r>
            <a:endParaRPr dirty="0"/>
          </a:p>
          <a:p>
            <a:pPr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pPr>
            <a:r>
              <a:rPr dirty="0"/>
              <a:t>in EU Member States enabling </a:t>
            </a:r>
            <a:r>
              <a:rPr sz="2000" dirty="0">
                <a:latin typeface="ECSquareSansPro-Medium"/>
                <a:ea typeface="ECSquareSansPro-Medium"/>
                <a:cs typeface="ECSquareSansPro-Medium"/>
                <a:sym typeface="ECSquareSansPro-Medium"/>
              </a:rPr>
              <a:t>real-time exchange of information </a:t>
            </a:r>
          </a:p>
        </p:txBody>
      </p:sp>
      <p:grpSp>
        <p:nvGrpSpPr>
          <p:cNvPr id="149" name="Group 149"/>
          <p:cNvGrpSpPr/>
          <p:nvPr/>
        </p:nvGrpSpPr>
        <p:grpSpPr>
          <a:xfrm>
            <a:off x="8187998" y="3010551"/>
            <a:ext cx="3096346" cy="1871495"/>
            <a:chOff x="0" y="0"/>
            <a:chExt cx="3096345" cy="1871494"/>
          </a:xfrm>
        </p:grpSpPr>
        <p:sp>
          <p:nvSpPr>
            <p:cNvPr id="147" name="Shape 147"/>
            <p:cNvSpPr/>
            <p:nvPr/>
          </p:nvSpPr>
          <p:spPr>
            <a:xfrm>
              <a:off x="-1" y="1272056"/>
              <a:ext cx="3096347" cy="599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pPr>
              <a:r>
                <a:rPr dirty="0"/>
                <a:t>Coordinates joint European </a:t>
              </a:r>
              <a:br>
                <a:rPr dirty="0"/>
              </a:br>
              <a:r>
                <a:rPr dirty="0"/>
                <a:t>response operations</a:t>
              </a:r>
            </a:p>
          </p:txBody>
        </p:sp>
        <p:pic>
          <p:nvPicPr>
            <p:cNvPr id="148" name="image7.png"/>
            <p:cNvPicPr>
              <a:picLocks noChangeAspect="1"/>
            </p:cNvPicPr>
            <p:nvPr/>
          </p:nvPicPr>
          <p:blipFill>
            <a:blip r:embed="rId3"/>
            <a:stretch>
              <a:fillRect/>
            </a:stretch>
          </p:blipFill>
          <p:spPr>
            <a:xfrm>
              <a:off x="972097" y="-1"/>
              <a:ext cx="1152149" cy="1153673"/>
            </a:xfrm>
            <a:prstGeom prst="rect">
              <a:avLst/>
            </a:prstGeom>
            <a:ln w="12700" cap="flat">
              <a:noFill/>
              <a:miter lim="400000"/>
            </a:ln>
            <a:effectLst/>
          </p:spPr>
        </p:pic>
      </p:grpSp>
      <p:grpSp>
        <p:nvGrpSpPr>
          <p:cNvPr id="152" name="Group 152"/>
          <p:cNvGrpSpPr/>
          <p:nvPr/>
        </p:nvGrpSpPr>
        <p:grpSpPr>
          <a:xfrm>
            <a:off x="993914" y="2996950"/>
            <a:ext cx="3096346" cy="1895584"/>
            <a:chOff x="0" y="0"/>
            <a:chExt cx="3096345" cy="1895582"/>
          </a:xfrm>
        </p:grpSpPr>
        <p:sp>
          <p:nvSpPr>
            <p:cNvPr id="150" name="Shape 150"/>
            <p:cNvSpPr/>
            <p:nvPr/>
          </p:nvSpPr>
          <p:spPr>
            <a:xfrm>
              <a:off x="-1" y="1296144"/>
              <a:ext cx="3096347" cy="599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pPr>
              <a:r>
                <a:t>Monitors disasters </a:t>
              </a:r>
              <a:br/>
              <a:r>
                <a:t>around the globe </a:t>
              </a:r>
            </a:p>
          </p:txBody>
        </p:sp>
        <p:pic>
          <p:nvPicPr>
            <p:cNvPr id="151" name="image8.png"/>
            <p:cNvPicPr>
              <a:picLocks noChangeAspect="1"/>
            </p:cNvPicPr>
            <p:nvPr/>
          </p:nvPicPr>
          <p:blipFill>
            <a:blip r:embed="rId4"/>
            <a:stretch>
              <a:fillRect/>
            </a:stretch>
          </p:blipFill>
          <p:spPr>
            <a:xfrm>
              <a:off x="997620" y="-1"/>
              <a:ext cx="1671179" cy="1642262"/>
            </a:xfrm>
            <a:prstGeom prst="rect">
              <a:avLst/>
            </a:prstGeom>
            <a:ln w="12700" cap="flat">
              <a:noFill/>
              <a:miter lim="400000"/>
            </a:ln>
            <a:effectLst/>
          </p:spPr>
        </p:pic>
      </p:grpSp>
      <p:grpSp>
        <p:nvGrpSpPr>
          <p:cNvPr id="155" name="Group 155"/>
          <p:cNvGrpSpPr/>
          <p:nvPr/>
        </p:nvGrpSpPr>
        <p:grpSpPr>
          <a:xfrm>
            <a:off x="5477330" y="2996949"/>
            <a:ext cx="3096347" cy="1879330"/>
            <a:chOff x="0" y="0"/>
            <a:chExt cx="3096346" cy="1879329"/>
          </a:xfrm>
        </p:grpSpPr>
        <p:sp>
          <p:nvSpPr>
            <p:cNvPr id="153" name="Shape 153"/>
            <p:cNvSpPr/>
            <p:nvPr/>
          </p:nvSpPr>
          <p:spPr>
            <a:xfrm>
              <a:off x="-1" y="1279891"/>
              <a:ext cx="3096347" cy="599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pPr>
              <a:r>
                <a:t>Provides real-time </a:t>
              </a:r>
              <a:br/>
              <a:r>
                <a:t>information </a:t>
              </a:r>
            </a:p>
          </p:txBody>
        </p:sp>
        <p:pic>
          <p:nvPicPr>
            <p:cNvPr id="154" name="image9.png"/>
            <p:cNvPicPr>
              <a:picLocks noChangeAspect="1"/>
            </p:cNvPicPr>
            <p:nvPr/>
          </p:nvPicPr>
          <p:blipFill>
            <a:blip r:embed="rId5"/>
            <a:stretch>
              <a:fillRect/>
            </a:stretch>
          </p:blipFill>
          <p:spPr>
            <a:xfrm>
              <a:off x="983271" y="-1"/>
              <a:ext cx="1129802" cy="1129802"/>
            </a:xfrm>
            <a:prstGeom prst="rect">
              <a:avLst/>
            </a:prstGeom>
            <a:ln w="12700" cap="flat">
              <a:noFill/>
              <a:miter lim="400000"/>
            </a:ln>
            <a:effectLst/>
          </p:spPr>
        </p:pic>
      </p:grpSp>
      <p:grpSp>
        <p:nvGrpSpPr>
          <p:cNvPr id="158" name="Group 158"/>
          <p:cNvGrpSpPr/>
          <p:nvPr/>
        </p:nvGrpSpPr>
        <p:grpSpPr>
          <a:xfrm>
            <a:off x="3326933" y="3013205"/>
            <a:ext cx="3096348" cy="1879330"/>
            <a:chOff x="0" y="0"/>
            <a:chExt cx="3096346" cy="1879329"/>
          </a:xfrm>
        </p:grpSpPr>
        <p:sp>
          <p:nvSpPr>
            <p:cNvPr id="156" name="Shape 156"/>
            <p:cNvSpPr/>
            <p:nvPr/>
          </p:nvSpPr>
          <p:spPr>
            <a:xfrm>
              <a:off x="-1" y="1279891"/>
              <a:ext cx="3096347" cy="599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pPr>
              <a:r>
                <a:t>Maps disaster </a:t>
              </a:r>
              <a:br/>
              <a:r>
                <a:t>risks </a:t>
              </a:r>
            </a:p>
          </p:txBody>
        </p:sp>
        <p:pic>
          <p:nvPicPr>
            <p:cNvPr id="157" name="image10.png"/>
            <p:cNvPicPr>
              <a:picLocks noChangeAspect="1"/>
            </p:cNvPicPr>
            <p:nvPr/>
          </p:nvPicPr>
          <p:blipFill>
            <a:blip r:embed="rId6"/>
            <a:stretch>
              <a:fillRect/>
            </a:stretch>
          </p:blipFill>
          <p:spPr>
            <a:xfrm>
              <a:off x="982518" y="-1"/>
              <a:ext cx="1152131" cy="1153655"/>
            </a:xfrm>
            <a:prstGeom prst="rect">
              <a:avLst/>
            </a:prstGeom>
            <a:ln w="12700" cap="flat">
              <a:noFill/>
              <a:miter lim="400000"/>
            </a:ln>
            <a:effectLst/>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552740-C2B1-7D81-C023-D91BB61E3A91}"/>
              </a:ext>
            </a:extLst>
          </p:cNvPr>
          <p:cNvPicPr>
            <a:picLocks noChangeAspect="1"/>
          </p:cNvPicPr>
          <p:nvPr/>
        </p:nvPicPr>
        <p:blipFill rotWithShape="1">
          <a:blip r:embed="rId2"/>
          <a:srcRect t="10422"/>
          <a:stretch/>
        </p:blipFill>
        <p:spPr>
          <a:xfrm>
            <a:off x="903889" y="0"/>
            <a:ext cx="10222056" cy="6857999"/>
          </a:xfrm>
          <a:prstGeom prst="rect">
            <a:avLst/>
          </a:prstGeom>
        </p:spPr>
      </p:pic>
    </p:spTree>
    <p:extLst>
      <p:ext uri="{BB962C8B-B14F-4D97-AF65-F5344CB8AC3E}">
        <p14:creationId xmlns:p14="http://schemas.microsoft.com/office/powerpoint/2010/main" val="1923472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78969-D8CA-EAD9-F172-E981925F5FB3}"/>
              </a:ext>
            </a:extLst>
          </p:cNvPr>
          <p:cNvSpPr>
            <a:spLocks noGrp="1"/>
          </p:cNvSpPr>
          <p:nvPr>
            <p:ph idx="1"/>
          </p:nvPr>
        </p:nvSpPr>
        <p:spPr>
          <a:xfrm>
            <a:off x="838199" y="1391051"/>
            <a:ext cx="10905699" cy="3881904"/>
          </a:xfrm>
        </p:spPr>
        <p:txBody>
          <a:bodyPr/>
          <a:lstStyle/>
          <a:p>
            <a:pPr marL="0" indent="0">
              <a:buNone/>
            </a:pPr>
            <a:r>
              <a:rPr lang="fr-BE" sz="3600" dirty="0"/>
              <a:t>- 2 Canadair </a:t>
            </a:r>
            <a:r>
              <a:rPr lang="fr-BE" sz="3600" dirty="0" err="1"/>
              <a:t>airplanes</a:t>
            </a:r>
            <a:r>
              <a:rPr lang="fr-BE" sz="3600" dirty="0"/>
              <a:t> + 1 </a:t>
            </a:r>
            <a:r>
              <a:rPr lang="fr-BE" sz="3600" dirty="0" err="1"/>
              <a:t>helicopter</a:t>
            </a:r>
            <a:r>
              <a:rPr lang="fr-BE" sz="3600" dirty="0"/>
              <a:t> in the </a:t>
            </a:r>
            <a:r>
              <a:rPr lang="fr-BE" sz="3600" dirty="0" err="1"/>
              <a:t>rescEU</a:t>
            </a:r>
            <a:r>
              <a:rPr lang="fr-BE" sz="3600" dirty="0"/>
              <a:t> </a:t>
            </a:r>
            <a:r>
              <a:rPr lang="fr-BE" sz="3600" dirty="0" err="1"/>
              <a:t>fleet</a:t>
            </a:r>
            <a:endParaRPr lang="fr-BE" sz="3600" dirty="0"/>
          </a:p>
          <a:p>
            <a:pPr>
              <a:buFontTx/>
              <a:buChar char="-"/>
            </a:pPr>
            <a:r>
              <a:rPr lang="fr-BE" sz="3600" dirty="0" err="1"/>
              <a:t>Hosting</a:t>
            </a:r>
            <a:r>
              <a:rPr lang="fr-BE" sz="3600" dirty="0"/>
              <a:t> 174 </a:t>
            </a:r>
            <a:r>
              <a:rPr lang="fr-BE" sz="3600" dirty="0" err="1"/>
              <a:t>prepositioned</a:t>
            </a:r>
            <a:r>
              <a:rPr lang="fr-BE" sz="3600" dirty="0"/>
              <a:t> </a:t>
            </a:r>
            <a:r>
              <a:rPr lang="fr-BE" sz="3600" dirty="0" err="1"/>
              <a:t>firefighters</a:t>
            </a:r>
            <a:r>
              <a:rPr lang="fr-BE" sz="3600" dirty="0"/>
              <a:t> (July-August, </a:t>
            </a:r>
            <a:r>
              <a:rPr lang="fr-BE" sz="3600" dirty="0" err="1"/>
              <a:t>from</a:t>
            </a:r>
            <a:r>
              <a:rPr lang="fr-BE" sz="3600" dirty="0"/>
              <a:t> </a:t>
            </a:r>
            <a:r>
              <a:rPr lang="fr-BE" sz="3600" dirty="0" err="1"/>
              <a:t>Austria</a:t>
            </a:r>
            <a:r>
              <a:rPr lang="fr-BE" sz="3600" dirty="0"/>
              <a:t>, </a:t>
            </a:r>
            <a:r>
              <a:rPr lang="fr-BE" sz="3600" dirty="0" err="1"/>
              <a:t>Poland</a:t>
            </a:r>
            <a:r>
              <a:rPr lang="fr-BE" sz="3600" dirty="0"/>
              <a:t>, Romania, </a:t>
            </a:r>
            <a:r>
              <a:rPr lang="fr-BE" sz="3600" dirty="0" err="1"/>
              <a:t>Slovenia</a:t>
            </a:r>
            <a:r>
              <a:rPr lang="fr-BE" sz="3600" dirty="0"/>
              <a:t>)</a:t>
            </a:r>
          </a:p>
          <a:p>
            <a:pPr>
              <a:buFontTx/>
              <a:buChar char="-"/>
            </a:pPr>
            <a:r>
              <a:rPr lang="fr-BE" sz="3600" dirty="0" err="1"/>
              <a:t>Sending</a:t>
            </a:r>
            <a:r>
              <a:rPr lang="fr-BE" sz="3600" dirty="0"/>
              <a:t> 20 </a:t>
            </a:r>
            <a:r>
              <a:rPr lang="fr-BE" sz="3600" dirty="0" err="1"/>
              <a:t>prepositioned</a:t>
            </a:r>
            <a:r>
              <a:rPr lang="fr-BE" sz="3600" dirty="0"/>
              <a:t> </a:t>
            </a:r>
            <a:r>
              <a:rPr lang="fr-BE" sz="3600" dirty="0" err="1"/>
              <a:t>firefighters</a:t>
            </a:r>
            <a:r>
              <a:rPr lang="fr-BE" sz="3600" dirty="0"/>
              <a:t> to </a:t>
            </a:r>
            <a:r>
              <a:rPr lang="fr-BE" sz="3600" dirty="0" err="1"/>
              <a:t>Greece</a:t>
            </a:r>
            <a:endParaRPr lang="fr-BE" sz="3600" dirty="0"/>
          </a:p>
        </p:txBody>
      </p:sp>
      <p:sp>
        <p:nvSpPr>
          <p:cNvPr id="3" name="Title 2">
            <a:extLst>
              <a:ext uri="{FF2B5EF4-FFF2-40B4-BE49-F238E27FC236}">
                <a16:creationId xmlns:a16="http://schemas.microsoft.com/office/drawing/2014/main" id="{D355A8DD-0FA5-AC15-6C41-7F8E8E82756D}"/>
              </a:ext>
            </a:extLst>
          </p:cNvPr>
          <p:cNvSpPr>
            <a:spLocks noGrp="1"/>
          </p:cNvSpPr>
          <p:nvPr>
            <p:ph type="title"/>
          </p:nvPr>
        </p:nvSpPr>
        <p:spPr/>
        <p:txBody>
          <a:bodyPr/>
          <a:lstStyle/>
          <a:p>
            <a:r>
              <a:rPr lang="fr-BE" b="1" dirty="0">
                <a:solidFill>
                  <a:srgbClr val="004494"/>
                </a:solidFill>
              </a:rPr>
              <a:t>FRANCE</a:t>
            </a:r>
            <a:endParaRPr lang="en-IE" b="1" dirty="0">
              <a:solidFill>
                <a:srgbClr val="004494"/>
              </a:solidFill>
            </a:endParaRPr>
          </a:p>
        </p:txBody>
      </p:sp>
      <p:pic>
        <p:nvPicPr>
          <p:cNvPr id="5" name="Picture 4">
            <a:extLst>
              <a:ext uri="{FF2B5EF4-FFF2-40B4-BE49-F238E27FC236}">
                <a16:creationId xmlns:a16="http://schemas.microsoft.com/office/drawing/2014/main" id="{5673B5FB-6446-493D-BDC2-6653BD0F244F}"/>
              </a:ext>
            </a:extLst>
          </p:cNvPr>
          <p:cNvPicPr>
            <a:picLocks noChangeAspect="1"/>
          </p:cNvPicPr>
          <p:nvPr/>
        </p:nvPicPr>
        <p:blipFill rotWithShape="1">
          <a:blip r:embed="rId2"/>
          <a:srcRect l="756" t="249" b="-1"/>
          <a:stretch/>
        </p:blipFill>
        <p:spPr>
          <a:xfrm>
            <a:off x="838199" y="4882734"/>
            <a:ext cx="2696209" cy="1806652"/>
          </a:xfrm>
          <a:prstGeom prst="rect">
            <a:avLst/>
          </a:prstGeom>
        </p:spPr>
      </p:pic>
      <p:pic>
        <p:nvPicPr>
          <p:cNvPr id="7" name="Picture 6">
            <a:extLst>
              <a:ext uri="{FF2B5EF4-FFF2-40B4-BE49-F238E27FC236}">
                <a16:creationId xmlns:a16="http://schemas.microsoft.com/office/drawing/2014/main" id="{E0E8239C-DD7E-EF52-13F4-5C664D6C9DB4}"/>
              </a:ext>
            </a:extLst>
          </p:cNvPr>
          <p:cNvPicPr>
            <a:picLocks noChangeAspect="1"/>
          </p:cNvPicPr>
          <p:nvPr/>
        </p:nvPicPr>
        <p:blipFill>
          <a:blip r:embed="rId3"/>
          <a:stretch>
            <a:fillRect/>
          </a:stretch>
        </p:blipFill>
        <p:spPr>
          <a:xfrm>
            <a:off x="7292245" y="4886830"/>
            <a:ext cx="2448605" cy="1802556"/>
          </a:xfrm>
          <a:prstGeom prst="rect">
            <a:avLst/>
          </a:prstGeom>
        </p:spPr>
      </p:pic>
      <p:pic>
        <p:nvPicPr>
          <p:cNvPr id="9" name="Picture 8">
            <a:extLst>
              <a:ext uri="{FF2B5EF4-FFF2-40B4-BE49-F238E27FC236}">
                <a16:creationId xmlns:a16="http://schemas.microsoft.com/office/drawing/2014/main" id="{7B7F7D78-32E7-5D94-D7A3-8920ED5BEEF8}"/>
              </a:ext>
            </a:extLst>
          </p:cNvPr>
          <p:cNvPicPr>
            <a:picLocks noChangeAspect="1"/>
          </p:cNvPicPr>
          <p:nvPr/>
        </p:nvPicPr>
        <p:blipFill>
          <a:blip r:embed="rId4"/>
          <a:stretch>
            <a:fillRect/>
          </a:stretch>
        </p:blipFill>
        <p:spPr>
          <a:xfrm>
            <a:off x="4031976" y="4882734"/>
            <a:ext cx="2762701" cy="1806652"/>
          </a:xfrm>
          <a:prstGeom prst="rect">
            <a:avLst/>
          </a:prstGeom>
        </p:spPr>
      </p:pic>
    </p:spTree>
    <p:extLst>
      <p:ext uri="{BB962C8B-B14F-4D97-AF65-F5344CB8AC3E}">
        <p14:creationId xmlns:p14="http://schemas.microsoft.com/office/powerpoint/2010/main" val="285797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78969-D8CA-EAD9-F172-E981925F5FB3}"/>
              </a:ext>
            </a:extLst>
          </p:cNvPr>
          <p:cNvSpPr>
            <a:spLocks noGrp="1"/>
          </p:cNvSpPr>
          <p:nvPr>
            <p:ph idx="1"/>
          </p:nvPr>
        </p:nvSpPr>
        <p:spPr>
          <a:xfrm>
            <a:off x="838199" y="1590733"/>
            <a:ext cx="10905699" cy="3881904"/>
          </a:xfrm>
        </p:spPr>
        <p:txBody>
          <a:bodyPr/>
          <a:lstStyle/>
          <a:p>
            <a:pPr marL="0" indent="0">
              <a:buNone/>
            </a:pPr>
            <a:r>
              <a:rPr lang="fr-BE" sz="3600" dirty="0"/>
              <a:t>- 2 Canadair </a:t>
            </a:r>
            <a:r>
              <a:rPr lang="fr-BE" sz="3600" dirty="0" err="1"/>
              <a:t>airplanes</a:t>
            </a:r>
            <a:r>
              <a:rPr lang="fr-BE" sz="3600" dirty="0"/>
              <a:t> + 2 light </a:t>
            </a:r>
            <a:r>
              <a:rPr lang="fr-BE" sz="3600" dirty="0" err="1"/>
              <a:t>airplanes</a:t>
            </a:r>
            <a:r>
              <a:rPr lang="fr-BE" sz="3600" dirty="0"/>
              <a:t> + </a:t>
            </a:r>
            <a:br>
              <a:rPr lang="fr-BE" sz="3600" dirty="0"/>
            </a:br>
            <a:r>
              <a:rPr lang="fr-BE" sz="3600" dirty="0"/>
              <a:t>1 </a:t>
            </a:r>
            <a:r>
              <a:rPr lang="fr-BE" sz="3600" dirty="0" err="1"/>
              <a:t>helicopter</a:t>
            </a:r>
            <a:r>
              <a:rPr lang="fr-BE" sz="3600" dirty="0"/>
              <a:t> in the </a:t>
            </a:r>
            <a:r>
              <a:rPr lang="fr-BE" sz="3600" dirty="0" err="1"/>
              <a:t>rescEU</a:t>
            </a:r>
            <a:r>
              <a:rPr lang="fr-BE" sz="3600" dirty="0"/>
              <a:t> </a:t>
            </a:r>
            <a:r>
              <a:rPr lang="fr-BE" sz="3600" dirty="0" err="1"/>
              <a:t>fleet</a:t>
            </a:r>
            <a:endParaRPr lang="fr-BE" sz="3600" dirty="0"/>
          </a:p>
          <a:p>
            <a:pPr>
              <a:buFontTx/>
              <a:buChar char="-"/>
            </a:pPr>
            <a:r>
              <a:rPr lang="fr-BE" sz="3600" dirty="0" err="1"/>
              <a:t>Hosting</a:t>
            </a:r>
            <a:r>
              <a:rPr lang="fr-BE" sz="3600" dirty="0"/>
              <a:t> 205 </a:t>
            </a:r>
            <a:r>
              <a:rPr lang="fr-BE" sz="3600" dirty="0" err="1"/>
              <a:t>prepositioned</a:t>
            </a:r>
            <a:r>
              <a:rPr lang="fr-BE" sz="3600" dirty="0"/>
              <a:t> </a:t>
            </a:r>
            <a:r>
              <a:rPr lang="fr-BE" sz="3600" dirty="0" err="1"/>
              <a:t>firefighters</a:t>
            </a:r>
            <a:r>
              <a:rPr lang="fr-BE" sz="3600" dirty="0"/>
              <a:t> (July-August, </a:t>
            </a:r>
            <a:r>
              <a:rPr lang="fr-BE" sz="3600" dirty="0" err="1"/>
              <a:t>from</a:t>
            </a:r>
            <a:r>
              <a:rPr lang="fr-BE" sz="3600" dirty="0"/>
              <a:t> Romania, France, Germany, </a:t>
            </a:r>
            <a:r>
              <a:rPr lang="fr-BE" sz="3600" dirty="0" err="1"/>
              <a:t>Bulgaria</a:t>
            </a:r>
            <a:r>
              <a:rPr lang="fr-BE" sz="3600" dirty="0"/>
              <a:t>, Malta, </a:t>
            </a:r>
            <a:r>
              <a:rPr lang="fr-BE" sz="3600" dirty="0" err="1"/>
              <a:t>Slovakia</a:t>
            </a:r>
            <a:r>
              <a:rPr lang="fr-BE" sz="3600" dirty="0"/>
              <a:t>)</a:t>
            </a:r>
          </a:p>
        </p:txBody>
      </p:sp>
      <p:sp>
        <p:nvSpPr>
          <p:cNvPr id="3" name="Title 2">
            <a:extLst>
              <a:ext uri="{FF2B5EF4-FFF2-40B4-BE49-F238E27FC236}">
                <a16:creationId xmlns:a16="http://schemas.microsoft.com/office/drawing/2014/main" id="{D355A8DD-0FA5-AC15-6C41-7F8E8E82756D}"/>
              </a:ext>
            </a:extLst>
          </p:cNvPr>
          <p:cNvSpPr>
            <a:spLocks noGrp="1"/>
          </p:cNvSpPr>
          <p:nvPr>
            <p:ph type="title"/>
          </p:nvPr>
        </p:nvSpPr>
        <p:spPr/>
        <p:txBody>
          <a:bodyPr/>
          <a:lstStyle/>
          <a:p>
            <a:r>
              <a:rPr lang="fr-BE" b="1" dirty="0">
                <a:solidFill>
                  <a:srgbClr val="004494"/>
                </a:solidFill>
              </a:rPr>
              <a:t>GREECE</a:t>
            </a:r>
            <a:endParaRPr lang="en-IE" b="1" dirty="0">
              <a:solidFill>
                <a:srgbClr val="004494"/>
              </a:solidFill>
            </a:endParaRPr>
          </a:p>
        </p:txBody>
      </p:sp>
      <p:pic>
        <p:nvPicPr>
          <p:cNvPr id="5" name="Picture 4">
            <a:extLst>
              <a:ext uri="{FF2B5EF4-FFF2-40B4-BE49-F238E27FC236}">
                <a16:creationId xmlns:a16="http://schemas.microsoft.com/office/drawing/2014/main" id="{5673B5FB-6446-493D-BDC2-6653BD0F244F}"/>
              </a:ext>
            </a:extLst>
          </p:cNvPr>
          <p:cNvPicPr>
            <a:picLocks noChangeAspect="1"/>
          </p:cNvPicPr>
          <p:nvPr/>
        </p:nvPicPr>
        <p:blipFill rotWithShape="1">
          <a:blip r:embed="rId2"/>
          <a:srcRect l="756" t="249" b="-1"/>
          <a:stretch/>
        </p:blipFill>
        <p:spPr>
          <a:xfrm>
            <a:off x="838199" y="4689787"/>
            <a:ext cx="2696209" cy="1806652"/>
          </a:xfrm>
          <a:prstGeom prst="rect">
            <a:avLst/>
          </a:prstGeom>
        </p:spPr>
      </p:pic>
      <p:pic>
        <p:nvPicPr>
          <p:cNvPr id="7" name="Picture 6">
            <a:extLst>
              <a:ext uri="{FF2B5EF4-FFF2-40B4-BE49-F238E27FC236}">
                <a16:creationId xmlns:a16="http://schemas.microsoft.com/office/drawing/2014/main" id="{E0E8239C-DD7E-EF52-13F4-5C664D6C9DB4}"/>
              </a:ext>
            </a:extLst>
          </p:cNvPr>
          <p:cNvPicPr>
            <a:picLocks noChangeAspect="1"/>
          </p:cNvPicPr>
          <p:nvPr/>
        </p:nvPicPr>
        <p:blipFill>
          <a:blip r:embed="rId3"/>
          <a:stretch>
            <a:fillRect/>
          </a:stretch>
        </p:blipFill>
        <p:spPr>
          <a:xfrm>
            <a:off x="7292245" y="4693883"/>
            <a:ext cx="2448605" cy="1802556"/>
          </a:xfrm>
          <a:prstGeom prst="rect">
            <a:avLst/>
          </a:prstGeom>
        </p:spPr>
      </p:pic>
      <p:pic>
        <p:nvPicPr>
          <p:cNvPr id="9" name="Picture 8">
            <a:extLst>
              <a:ext uri="{FF2B5EF4-FFF2-40B4-BE49-F238E27FC236}">
                <a16:creationId xmlns:a16="http://schemas.microsoft.com/office/drawing/2014/main" id="{7B7F7D78-32E7-5D94-D7A3-8920ED5BEEF8}"/>
              </a:ext>
            </a:extLst>
          </p:cNvPr>
          <p:cNvPicPr>
            <a:picLocks noChangeAspect="1"/>
          </p:cNvPicPr>
          <p:nvPr/>
        </p:nvPicPr>
        <p:blipFill>
          <a:blip r:embed="rId4"/>
          <a:stretch>
            <a:fillRect/>
          </a:stretch>
        </p:blipFill>
        <p:spPr>
          <a:xfrm>
            <a:off x="4031976" y="4689787"/>
            <a:ext cx="2762701" cy="1806652"/>
          </a:xfrm>
          <a:prstGeom prst="rect">
            <a:avLst/>
          </a:prstGeom>
        </p:spPr>
      </p:pic>
    </p:spTree>
    <p:extLst>
      <p:ext uri="{BB962C8B-B14F-4D97-AF65-F5344CB8AC3E}">
        <p14:creationId xmlns:p14="http://schemas.microsoft.com/office/powerpoint/2010/main" val="601291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78969-D8CA-EAD9-F172-E981925F5FB3}"/>
              </a:ext>
            </a:extLst>
          </p:cNvPr>
          <p:cNvSpPr>
            <a:spLocks noGrp="1"/>
          </p:cNvSpPr>
          <p:nvPr>
            <p:ph idx="1"/>
          </p:nvPr>
        </p:nvSpPr>
        <p:spPr/>
        <p:txBody>
          <a:bodyPr/>
          <a:lstStyle/>
          <a:p>
            <a:pPr marL="0" indent="0">
              <a:buNone/>
            </a:pPr>
            <a:r>
              <a:rPr lang="fr-BE" sz="3600" dirty="0"/>
              <a:t>- 2 light </a:t>
            </a:r>
            <a:r>
              <a:rPr lang="fr-BE" sz="3600" dirty="0" err="1"/>
              <a:t>airplanes</a:t>
            </a:r>
            <a:r>
              <a:rPr lang="fr-BE" sz="3600" dirty="0"/>
              <a:t> in the </a:t>
            </a:r>
            <a:r>
              <a:rPr lang="fr-BE" sz="3600" dirty="0" err="1"/>
              <a:t>rescEU</a:t>
            </a:r>
            <a:r>
              <a:rPr lang="fr-BE" sz="3600" dirty="0"/>
              <a:t> </a:t>
            </a:r>
            <a:r>
              <a:rPr lang="fr-BE" sz="3600" dirty="0" err="1"/>
              <a:t>fleet</a:t>
            </a:r>
            <a:endParaRPr lang="fr-BE" sz="3600" dirty="0"/>
          </a:p>
          <a:p>
            <a:pPr>
              <a:buFontTx/>
              <a:buChar char="-"/>
            </a:pPr>
            <a:r>
              <a:rPr lang="fr-BE" sz="3600" dirty="0" err="1"/>
              <a:t>Hosting</a:t>
            </a:r>
            <a:r>
              <a:rPr lang="fr-BE" sz="3600" dirty="0"/>
              <a:t> 60 </a:t>
            </a:r>
            <a:r>
              <a:rPr lang="fr-BE" sz="3600" dirty="0" err="1"/>
              <a:t>prepositioned</a:t>
            </a:r>
            <a:r>
              <a:rPr lang="fr-BE" sz="3600" dirty="0"/>
              <a:t> </a:t>
            </a:r>
            <a:r>
              <a:rPr lang="fr-BE" sz="3600" dirty="0" err="1"/>
              <a:t>firefighters</a:t>
            </a:r>
            <a:r>
              <a:rPr lang="fr-BE" sz="3600" dirty="0"/>
              <a:t> (August-</a:t>
            </a:r>
            <a:r>
              <a:rPr lang="fr-BE" sz="3600" dirty="0" err="1"/>
              <a:t>September</a:t>
            </a:r>
            <a:r>
              <a:rPr lang="fr-BE" sz="3600" dirty="0"/>
              <a:t>, </a:t>
            </a:r>
            <a:r>
              <a:rPr lang="fr-BE" sz="3600" dirty="0" err="1"/>
              <a:t>from</a:t>
            </a:r>
            <a:r>
              <a:rPr lang="fr-BE" sz="3600" dirty="0"/>
              <a:t> </a:t>
            </a:r>
            <a:r>
              <a:rPr lang="fr-BE" sz="3600" dirty="0" err="1"/>
              <a:t>Finland</a:t>
            </a:r>
            <a:r>
              <a:rPr lang="fr-BE" sz="3600" dirty="0"/>
              <a:t>, </a:t>
            </a:r>
            <a:r>
              <a:rPr lang="fr-BE" sz="3600" dirty="0" err="1"/>
              <a:t>Latvia</a:t>
            </a:r>
            <a:r>
              <a:rPr lang="fr-BE" sz="3600" dirty="0"/>
              <a:t>, </a:t>
            </a:r>
            <a:r>
              <a:rPr lang="fr-BE" sz="3600" dirty="0" err="1"/>
              <a:t>Norway</a:t>
            </a:r>
            <a:r>
              <a:rPr lang="fr-BE" sz="3600" dirty="0"/>
              <a:t>)</a:t>
            </a:r>
          </a:p>
        </p:txBody>
      </p:sp>
      <p:sp>
        <p:nvSpPr>
          <p:cNvPr id="3" name="Title 2">
            <a:extLst>
              <a:ext uri="{FF2B5EF4-FFF2-40B4-BE49-F238E27FC236}">
                <a16:creationId xmlns:a16="http://schemas.microsoft.com/office/drawing/2014/main" id="{D355A8DD-0FA5-AC15-6C41-7F8E8E82756D}"/>
              </a:ext>
            </a:extLst>
          </p:cNvPr>
          <p:cNvSpPr>
            <a:spLocks noGrp="1"/>
          </p:cNvSpPr>
          <p:nvPr>
            <p:ph type="title"/>
          </p:nvPr>
        </p:nvSpPr>
        <p:spPr/>
        <p:txBody>
          <a:bodyPr/>
          <a:lstStyle/>
          <a:p>
            <a:r>
              <a:rPr lang="fr-BE" b="1" dirty="0">
                <a:solidFill>
                  <a:srgbClr val="004494"/>
                </a:solidFill>
              </a:rPr>
              <a:t>PORTUGAL</a:t>
            </a:r>
            <a:endParaRPr lang="en-IE" b="1" dirty="0">
              <a:solidFill>
                <a:srgbClr val="004494"/>
              </a:solidFill>
            </a:endParaRPr>
          </a:p>
        </p:txBody>
      </p:sp>
      <p:pic>
        <p:nvPicPr>
          <p:cNvPr id="7" name="Picture 6">
            <a:extLst>
              <a:ext uri="{FF2B5EF4-FFF2-40B4-BE49-F238E27FC236}">
                <a16:creationId xmlns:a16="http://schemas.microsoft.com/office/drawing/2014/main" id="{E0E8239C-DD7E-EF52-13F4-5C664D6C9DB4}"/>
              </a:ext>
            </a:extLst>
          </p:cNvPr>
          <p:cNvPicPr>
            <a:picLocks noChangeAspect="1"/>
          </p:cNvPicPr>
          <p:nvPr/>
        </p:nvPicPr>
        <p:blipFill>
          <a:blip r:embed="rId2"/>
          <a:stretch>
            <a:fillRect/>
          </a:stretch>
        </p:blipFill>
        <p:spPr>
          <a:xfrm>
            <a:off x="5361098" y="4123815"/>
            <a:ext cx="3222604" cy="2372340"/>
          </a:xfrm>
          <a:prstGeom prst="rect">
            <a:avLst/>
          </a:prstGeom>
        </p:spPr>
      </p:pic>
      <p:pic>
        <p:nvPicPr>
          <p:cNvPr id="6" name="Picture 5">
            <a:extLst>
              <a:ext uri="{FF2B5EF4-FFF2-40B4-BE49-F238E27FC236}">
                <a16:creationId xmlns:a16="http://schemas.microsoft.com/office/drawing/2014/main" id="{73D8D914-9013-45C3-4DB4-541CE7C41A1A}"/>
              </a:ext>
            </a:extLst>
          </p:cNvPr>
          <p:cNvPicPr>
            <a:picLocks noChangeAspect="1"/>
          </p:cNvPicPr>
          <p:nvPr/>
        </p:nvPicPr>
        <p:blipFill>
          <a:blip r:embed="rId3"/>
          <a:stretch>
            <a:fillRect/>
          </a:stretch>
        </p:blipFill>
        <p:spPr>
          <a:xfrm>
            <a:off x="970722" y="4123815"/>
            <a:ext cx="3645628" cy="2348032"/>
          </a:xfrm>
          <a:prstGeom prst="rect">
            <a:avLst/>
          </a:prstGeom>
        </p:spPr>
      </p:pic>
    </p:spTree>
    <p:extLst>
      <p:ext uri="{BB962C8B-B14F-4D97-AF65-F5344CB8AC3E}">
        <p14:creationId xmlns:p14="http://schemas.microsoft.com/office/powerpoint/2010/main" val="2194562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78969-D8CA-EAD9-F172-E981925F5FB3}"/>
              </a:ext>
            </a:extLst>
          </p:cNvPr>
          <p:cNvSpPr>
            <a:spLocks noGrp="1"/>
          </p:cNvSpPr>
          <p:nvPr>
            <p:ph idx="1"/>
          </p:nvPr>
        </p:nvSpPr>
        <p:spPr/>
        <p:txBody>
          <a:bodyPr/>
          <a:lstStyle/>
          <a:p>
            <a:pPr marL="0" indent="0">
              <a:buNone/>
            </a:pPr>
            <a:r>
              <a:rPr lang="fr-BE" sz="3600" dirty="0"/>
              <a:t>- 2 light </a:t>
            </a:r>
            <a:r>
              <a:rPr lang="fr-BE" sz="3600" dirty="0" err="1"/>
              <a:t>airplanes</a:t>
            </a:r>
            <a:r>
              <a:rPr lang="fr-BE" sz="3600" dirty="0"/>
              <a:t> in the </a:t>
            </a:r>
            <a:r>
              <a:rPr lang="fr-BE" sz="3600" dirty="0" err="1"/>
              <a:t>rescEU</a:t>
            </a:r>
            <a:r>
              <a:rPr lang="fr-BE" sz="3600" dirty="0"/>
              <a:t> </a:t>
            </a:r>
            <a:r>
              <a:rPr lang="fr-BE" sz="3600" dirty="0" err="1"/>
              <a:t>fleet</a:t>
            </a:r>
            <a:endParaRPr lang="fr-BE" sz="3600" dirty="0"/>
          </a:p>
          <a:p>
            <a:pPr>
              <a:buFontTx/>
              <a:buChar char="-"/>
            </a:pPr>
            <a:r>
              <a:rPr lang="fr-BE" sz="3600" dirty="0" err="1"/>
              <a:t>Sending</a:t>
            </a:r>
            <a:r>
              <a:rPr lang="fr-BE" sz="3600" dirty="0"/>
              <a:t> 20 </a:t>
            </a:r>
            <a:r>
              <a:rPr lang="fr-BE" sz="3600" dirty="0" err="1"/>
              <a:t>prepositioned</a:t>
            </a:r>
            <a:r>
              <a:rPr lang="fr-BE" sz="3600" dirty="0"/>
              <a:t> </a:t>
            </a:r>
            <a:r>
              <a:rPr lang="fr-BE" sz="3600" dirty="0" err="1"/>
              <a:t>firefighters</a:t>
            </a:r>
            <a:r>
              <a:rPr lang="fr-BE" sz="3600" dirty="0"/>
              <a:t> to </a:t>
            </a:r>
            <a:r>
              <a:rPr lang="fr-BE" sz="3600" dirty="0" err="1"/>
              <a:t>Greece</a:t>
            </a:r>
            <a:endParaRPr lang="fr-BE" sz="3600" dirty="0"/>
          </a:p>
        </p:txBody>
      </p:sp>
      <p:sp>
        <p:nvSpPr>
          <p:cNvPr id="3" name="Title 2">
            <a:extLst>
              <a:ext uri="{FF2B5EF4-FFF2-40B4-BE49-F238E27FC236}">
                <a16:creationId xmlns:a16="http://schemas.microsoft.com/office/drawing/2014/main" id="{D355A8DD-0FA5-AC15-6C41-7F8E8E82756D}"/>
              </a:ext>
            </a:extLst>
          </p:cNvPr>
          <p:cNvSpPr>
            <a:spLocks noGrp="1"/>
          </p:cNvSpPr>
          <p:nvPr>
            <p:ph type="title"/>
          </p:nvPr>
        </p:nvSpPr>
        <p:spPr/>
        <p:txBody>
          <a:bodyPr/>
          <a:lstStyle/>
          <a:p>
            <a:r>
              <a:rPr lang="fr-BE" b="1" dirty="0">
                <a:solidFill>
                  <a:srgbClr val="004494"/>
                </a:solidFill>
              </a:rPr>
              <a:t>GERMANY</a:t>
            </a:r>
            <a:endParaRPr lang="en-IE" b="1" dirty="0">
              <a:solidFill>
                <a:srgbClr val="004494"/>
              </a:solidFill>
            </a:endParaRPr>
          </a:p>
        </p:txBody>
      </p:sp>
      <p:pic>
        <p:nvPicPr>
          <p:cNvPr id="7" name="Picture 6">
            <a:extLst>
              <a:ext uri="{FF2B5EF4-FFF2-40B4-BE49-F238E27FC236}">
                <a16:creationId xmlns:a16="http://schemas.microsoft.com/office/drawing/2014/main" id="{E0E8239C-DD7E-EF52-13F4-5C664D6C9DB4}"/>
              </a:ext>
            </a:extLst>
          </p:cNvPr>
          <p:cNvPicPr>
            <a:picLocks noChangeAspect="1"/>
          </p:cNvPicPr>
          <p:nvPr/>
        </p:nvPicPr>
        <p:blipFill>
          <a:blip r:embed="rId2"/>
          <a:stretch>
            <a:fillRect/>
          </a:stretch>
        </p:blipFill>
        <p:spPr>
          <a:xfrm>
            <a:off x="5872294" y="4134516"/>
            <a:ext cx="3230993" cy="2378516"/>
          </a:xfrm>
          <a:prstGeom prst="rect">
            <a:avLst/>
          </a:prstGeom>
        </p:spPr>
      </p:pic>
      <p:pic>
        <p:nvPicPr>
          <p:cNvPr id="4" name="Picture 3">
            <a:extLst>
              <a:ext uri="{FF2B5EF4-FFF2-40B4-BE49-F238E27FC236}">
                <a16:creationId xmlns:a16="http://schemas.microsoft.com/office/drawing/2014/main" id="{2A264C8C-31A7-9951-C0A6-40B6CE770D07}"/>
              </a:ext>
            </a:extLst>
          </p:cNvPr>
          <p:cNvPicPr>
            <a:picLocks noChangeAspect="1"/>
          </p:cNvPicPr>
          <p:nvPr/>
        </p:nvPicPr>
        <p:blipFill>
          <a:blip r:embed="rId3"/>
          <a:stretch>
            <a:fillRect/>
          </a:stretch>
        </p:blipFill>
        <p:spPr>
          <a:xfrm>
            <a:off x="970722" y="4123815"/>
            <a:ext cx="3645628" cy="2348032"/>
          </a:xfrm>
          <a:prstGeom prst="rect">
            <a:avLst/>
          </a:prstGeom>
        </p:spPr>
      </p:pic>
    </p:spTree>
    <p:extLst>
      <p:ext uri="{BB962C8B-B14F-4D97-AF65-F5344CB8AC3E}">
        <p14:creationId xmlns:p14="http://schemas.microsoft.com/office/powerpoint/2010/main" val="1482769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78969-D8CA-EAD9-F172-E981925F5FB3}"/>
              </a:ext>
            </a:extLst>
          </p:cNvPr>
          <p:cNvSpPr>
            <a:spLocks noGrp="1"/>
          </p:cNvSpPr>
          <p:nvPr>
            <p:ph idx="1"/>
          </p:nvPr>
        </p:nvSpPr>
        <p:spPr/>
        <p:txBody>
          <a:bodyPr/>
          <a:lstStyle/>
          <a:p>
            <a:pPr marL="0" indent="0">
              <a:buNone/>
            </a:pPr>
            <a:r>
              <a:rPr lang="fr-BE" sz="3600" dirty="0"/>
              <a:t>2 Canadair </a:t>
            </a:r>
            <a:r>
              <a:rPr lang="fr-BE" sz="3600" dirty="0" err="1"/>
              <a:t>airplanes</a:t>
            </a:r>
            <a:r>
              <a:rPr lang="fr-BE" sz="3600" dirty="0"/>
              <a:t> in the </a:t>
            </a:r>
            <a:r>
              <a:rPr lang="fr-BE" sz="3600" dirty="0" err="1"/>
              <a:t>rescEU</a:t>
            </a:r>
            <a:r>
              <a:rPr lang="fr-BE" sz="3600" dirty="0"/>
              <a:t> </a:t>
            </a:r>
            <a:r>
              <a:rPr lang="fr-BE" sz="3600" dirty="0" err="1"/>
              <a:t>fleet</a:t>
            </a:r>
            <a:endParaRPr lang="en-IE" sz="3600" dirty="0"/>
          </a:p>
        </p:txBody>
      </p:sp>
      <p:sp>
        <p:nvSpPr>
          <p:cNvPr id="3" name="Title 2">
            <a:extLst>
              <a:ext uri="{FF2B5EF4-FFF2-40B4-BE49-F238E27FC236}">
                <a16:creationId xmlns:a16="http://schemas.microsoft.com/office/drawing/2014/main" id="{D355A8DD-0FA5-AC15-6C41-7F8E8E82756D}"/>
              </a:ext>
            </a:extLst>
          </p:cNvPr>
          <p:cNvSpPr>
            <a:spLocks noGrp="1"/>
          </p:cNvSpPr>
          <p:nvPr>
            <p:ph type="title"/>
          </p:nvPr>
        </p:nvSpPr>
        <p:spPr/>
        <p:txBody>
          <a:bodyPr/>
          <a:lstStyle/>
          <a:p>
            <a:r>
              <a:rPr lang="fr-BE" b="1" dirty="0">
                <a:solidFill>
                  <a:srgbClr val="004494"/>
                </a:solidFill>
              </a:rPr>
              <a:t>SPAIN</a:t>
            </a:r>
            <a:endParaRPr lang="en-IE" b="1" dirty="0">
              <a:solidFill>
                <a:srgbClr val="004494"/>
              </a:solidFill>
            </a:endParaRPr>
          </a:p>
        </p:txBody>
      </p:sp>
      <p:pic>
        <p:nvPicPr>
          <p:cNvPr id="5" name="Picture 4">
            <a:extLst>
              <a:ext uri="{FF2B5EF4-FFF2-40B4-BE49-F238E27FC236}">
                <a16:creationId xmlns:a16="http://schemas.microsoft.com/office/drawing/2014/main" id="{5673B5FB-6446-493D-BDC2-6653BD0F244F}"/>
              </a:ext>
            </a:extLst>
          </p:cNvPr>
          <p:cNvPicPr>
            <a:picLocks noChangeAspect="1"/>
          </p:cNvPicPr>
          <p:nvPr/>
        </p:nvPicPr>
        <p:blipFill rotWithShape="1">
          <a:blip r:embed="rId2"/>
          <a:srcRect l="756" t="249" b="-1"/>
          <a:stretch/>
        </p:blipFill>
        <p:spPr>
          <a:xfrm>
            <a:off x="3965170" y="3029195"/>
            <a:ext cx="4261660" cy="2855615"/>
          </a:xfrm>
          <a:prstGeom prst="rect">
            <a:avLst/>
          </a:prstGeom>
        </p:spPr>
      </p:pic>
    </p:spTree>
    <p:extLst>
      <p:ext uri="{BB962C8B-B14F-4D97-AF65-F5344CB8AC3E}">
        <p14:creationId xmlns:p14="http://schemas.microsoft.com/office/powerpoint/2010/main" val="4093545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DD9AC-060A-85B0-AB41-044C5D4A417E}"/>
              </a:ext>
            </a:extLst>
          </p:cNvPr>
          <p:cNvPicPr>
            <a:picLocks noChangeAspect="1"/>
          </p:cNvPicPr>
          <p:nvPr/>
        </p:nvPicPr>
        <p:blipFill>
          <a:blip r:embed="rId2"/>
          <a:stretch>
            <a:fillRect/>
          </a:stretch>
        </p:blipFill>
        <p:spPr>
          <a:xfrm>
            <a:off x="1124168" y="410220"/>
            <a:ext cx="4971832" cy="5704523"/>
          </a:xfrm>
          <a:prstGeom prst="rect">
            <a:avLst/>
          </a:prstGeom>
        </p:spPr>
      </p:pic>
      <p:pic>
        <p:nvPicPr>
          <p:cNvPr id="9" name="Picture 8">
            <a:extLst>
              <a:ext uri="{FF2B5EF4-FFF2-40B4-BE49-F238E27FC236}">
                <a16:creationId xmlns:a16="http://schemas.microsoft.com/office/drawing/2014/main" id="{FF5F93D6-D913-8F0E-8F9C-4ED6C3E475B2}"/>
              </a:ext>
            </a:extLst>
          </p:cNvPr>
          <p:cNvPicPr>
            <a:picLocks noChangeAspect="1"/>
          </p:cNvPicPr>
          <p:nvPr/>
        </p:nvPicPr>
        <p:blipFill rotWithShape="1">
          <a:blip r:embed="rId3"/>
          <a:srcRect l="8276" t="14712" r="28448" b="18161"/>
          <a:stretch/>
        </p:blipFill>
        <p:spPr>
          <a:xfrm>
            <a:off x="6286724" y="1471448"/>
            <a:ext cx="5716550" cy="3411239"/>
          </a:xfrm>
          <a:prstGeom prst="rect">
            <a:avLst/>
          </a:prstGeom>
        </p:spPr>
      </p:pic>
    </p:spTree>
    <p:extLst>
      <p:ext uri="{BB962C8B-B14F-4D97-AF65-F5344CB8AC3E}">
        <p14:creationId xmlns:p14="http://schemas.microsoft.com/office/powerpoint/2010/main" val="2717289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146A9-9270-3D4A-A5D2-43FA6F5ED1F0}"/>
              </a:ext>
            </a:extLst>
          </p:cNvPr>
          <p:cNvSpPr>
            <a:spLocks noGrp="1"/>
          </p:cNvSpPr>
          <p:nvPr>
            <p:ph type="title"/>
          </p:nvPr>
        </p:nvSpPr>
        <p:spPr/>
        <p:txBody>
          <a:bodyPr/>
          <a:lstStyle/>
          <a:p>
            <a:r>
              <a:rPr lang="fr-BE" b="1" dirty="0" err="1">
                <a:solidFill>
                  <a:srgbClr val="004494"/>
                </a:solidFill>
              </a:rPr>
              <a:t>Wildfire</a:t>
            </a:r>
            <a:r>
              <a:rPr lang="fr-BE" b="1" dirty="0">
                <a:solidFill>
                  <a:srgbClr val="004494"/>
                </a:solidFill>
              </a:rPr>
              <a:t> </a:t>
            </a:r>
            <a:r>
              <a:rPr lang="fr-BE" b="1" dirty="0" err="1">
                <a:solidFill>
                  <a:srgbClr val="004494"/>
                </a:solidFill>
              </a:rPr>
              <a:t>peer</a:t>
            </a:r>
            <a:r>
              <a:rPr lang="fr-BE" b="1" dirty="0">
                <a:solidFill>
                  <a:srgbClr val="004494"/>
                </a:solidFill>
              </a:rPr>
              <a:t> </a:t>
            </a:r>
            <a:r>
              <a:rPr lang="fr-BE" b="1" dirty="0" err="1">
                <a:solidFill>
                  <a:srgbClr val="004494"/>
                </a:solidFill>
              </a:rPr>
              <a:t>review</a:t>
            </a:r>
            <a:endParaRPr lang="en-IE" b="1" dirty="0">
              <a:solidFill>
                <a:srgbClr val="004494"/>
              </a:solidFill>
            </a:endParaRPr>
          </a:p>
        </p:txBody>
      </p:sp>
      <p:pic>
        <p:nvPicPr>
          <p:cNvPr id="6" name="Picture 5">
            <a:extLst>
              <a:ext uri="{FF2B5EF4-FFF2-40B4-BE49-F238E27FC236}">
                <a16:creationId xmlns:a16="http://schemas.microsoft.com/office/drawing/2014/main" id="{B0F96F93-E154-3A97-3BFD-37BD3B87AD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7615" y="1408470"/>
            <a:ext cx="3070984" cy="4379321"/>
          </a:xfrm>
          <a:prstGeom prst="rect">
            <a:avLst/>
          </a:prstGeom>
          <a:noFill/>
        </p:spPr>
      </p:pic>
    </p:spTree>
    <p:extLst>
      <p:ext uri="{BB962C8B-B14F-4D97-AF65-F5344CB8AC3E}">
        <p14:creationId xmlns:p14="http://schemas.microsoft.com/office/powerpoint/2010/main" val="3891597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image92.png"/>
          <p:cNvPicPr>
            <a:picLocks noChangeAspect="1"/>
          </p:cNvPicPr>
          <p:nvPr/>
        </p:nvPicPr>
        <p:blipFill>
          <a:blip r:embed="rId2"/>
          <a:stretch>
            <a:fillRect/>
          </a:stretch>
        </p:blipFill>
        <p:spPr>
          <a:xfrm>
            <a:off x="2207567" y="3170251"/>
            <a:ext cx="1546525" cy="1549441"/>
          </a:xfrm>
          <a:prstGeom prst="rect">
            <a:avLst/>
          </a:prstGeom>
          <a:ln w="12700">
            <a:miter lim="400000"/>
          </a:ln>
        </p:spPr>
      </p:pic>
      <p:pic>
        <p:nvPicPr>
          <p:cNvPr id="398" name="image93.png"/>
          <p:cNvPicPr>
            <a:picLocks noChangeAspect="1"/>
          </p:cNvPicPr>
          <p:nvPr/>
        </p:nvPicPr>
        <p:blipFill>
          <a:blip r:embed="rId3"/>
          <a:stretch>
            <a:fillRect/>
          </a:stretch>
        </p:blipFill>
        <p:spPr>
          <a:xfrm>
            <a:off x="4031598" y="3170250"/>
            <a:ext cx="3058774" cy="1575233"/>
          </a:xfrm>
          <a:prstGeom prst="rect">
            <a:avLst/>
          </a:prstGeom>
          <a:ln w="12700">
            <a:miter lim="400000"/>
          </a:ln>
        </p:spPr>
      </p:pic>
      <p:pic>
        <p:nvPicPr>
          <p:cNvPr id="399" name="image94.png"/>
          <p:cNvPicPr>
            <a:picLocks noChangeAspect="1"/>
          </p:cNvPicPr>
          <p:nvPr/>
        </p:nvPicPr>
        <p:blipFill>
          <a:blip r:embed="rId4"/>
          <a:stretch>
            <a:fillRect/>
          </a:stretch>
        </p:blipFill>
        <p:spPr>
          <a:xfrm>
            <a:off x="7320136" y="3170250"/>
            <a:ext cx="3061863" cy="1575233"/>
          </a:xfrm>
          <a:prstGeom prst="rect">
            <a:avLst/>
          </a:prstGeom>
          <a:ln w="12700">
            <a:miter lim="400000"/>
          </a:ln>
        </p:spPr>
      </p:pic>
      <p:sp>
        <p:nvSpPr>
          <p:cNvPr id="400" name="Shape 400"/>
          <p:cNvSpPr/>
          <p:nvPr/>
        </p:nvSpPr>
        <p:spPr>
          <a:xfrm>
            <a:off x="2008472" y="4823389"/>
            <a:ext cx="2097536"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defRPr sz="1600" b="0">
                <a:solidFill>
                  <a:srgbClr val="002F66"/>
                </a:solidFill>
                <a:latin typeface="ECSquareSansPro-Light"/>
                <a:ea typeface="ECSquareSansPro-Light"/>
                <a:cs typeface="ECSquareSansPro-Light"/>
                <a:sym typeface="ECSquareSansPro-Light"/>
              </a:defRPr>
            </a:lvl1pPr>
          </a:lstStyle>
          <a:p>
            <a:r>
              <a:rPr dirty="0"/>
              <a:t>@</a:t>
            </a:r>
            <a:r>
              <a:rPr dirty="0" err="1"/>
              <a:t>ec.humanitarian.aid</a:t>
            </a:r>
            <a:endParaRPr dirty="0"/>
          </a:p>
        </p:txBody>
      </p:sp>
      <p:sp>
        <p:nvSpPr>
          <p:cNvPr id="401" name="Shape 401"/>
          <p:cNvSpPr/>
          <p:nvPr/>
        </p:nvSpPr>
        <p:spPr>
          <a:xfrm>
            <a:off x="4511823" y="4821365"/>
            <a:ext cx="1944712"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b="0">
                <a:solidFill>
                  <a:srgbClr val="002F66"/>
                </a:solidFill>
                <a:latin typeface="ECSquareSansPro-Light"/>
                <a:ea typeface="ECSquareSansPro-Light"/>
                <a:cs typeface="ECSquareSansPro-Light"/>
                <a:sym typeface="ECSquareSansPro-Light"/>
              </a:defRPr>
            </a:lvl1pPr>
          </a:lstStyle>
          <a:p>
            <a:r>
              <a:t>@eu_echo</a:t>
            </a:r>
          </a:p>
        </p:txBody>
      </p:sp>
      <p:sp>
        <p:nvSpPr>
          <p:cNvPr id="402" name="Shape 402"/>
          <p:cNvSpPr/>
          <p:nvPr/>
        </p:nvSpPr>
        <p:spPr>
          <a:xfrm>
            <a:off x="7797148" y="4851817"/>
            <a:ext cx="1944712" cy="815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1600" b="0">
                <a:solidFill>
                  <a:srgbClr val="002F66"/>
                </a:solidFill>
                <a:latin typeface="ECSquareSansPro-Light"/>
                <a:ea typeface="ECSquareSansPro-Light"/>
                <a:cs typeface="ECSquareSansPro-Light"/>
                <a:sym typeface="ECSquareSansPro-Light"/>
              </a:defRPr>
            </a:pPr>
            <a:r>
              <a:t>EU Civil Protection </a:t>
            </a:r>
            <a:endParaRPr>
              <a:solidFill>
                <a:srgbClr val="FFD624"/>
              </a:solidFill>
            </a:endParaRPr>
          </a:p>
          <a:p>
            <a:pPr algn="ctr">
              <a:defRPr sz="1600" b="0">
                <a:solidFill>
                  <a:srgbClr val="002F66"/>
                </a:solidFill>
                <a:latin typeface="ECSquareSansPro-Light"/>
                <a:ea typeface="ECSquareSansPro-Light"/>
                <a:cs typeface="ECSquareSansPro-Light"/>
                <a:sym typeface="ECSquareSansPro-Light"/>
              </a:defRPr>
            </a:pPr>
            <a:r>
              <a:t>&amp; Humanitarian Aid </a:t>
            </a:r>
            <a:endParaRPr>
              <a:solidFill>
                <a:srgbClr val="FFD624"/>
              </a:solidFill>
            </a:endParaRPr>
          </a:p>
          <a:p>
            <a:pPr algn="ctr">
              <a:defRPr sz="1600" b="0">
                <a:solidFill>
                  <a:srgbClr val="002F66"/>
                </a:solidFill>
                <a:latin typeface="ECSquareSansPro-Light"/>
                <a:ea typeface="ECSquareSansPro-Light"/>
                <a:cs typeface="ECSquareSansPro-Light"/>
                <a:sym typeface="ECSquareSansPro-Light"/>
              </a:defRPr>
            </a:pPr>
            <a:r>
              <a:t>Operations</a:t>
            </a:r>
          </a:p>
        </p:txBody>
      </p:sp>
      <p:sp>
        <p:nvSpPr>
          <p:cNvPr id="403" name="Shape 403"/>
          <p:cNvSpPr/>
          <p:nvPr/>
        </p:nvSpPr>
        <p:spPr>
          <a:xfrm>
            <a:off x="1981199" y="580589"/>
            <a:ext cx="8229602"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marL="358775" indent="-358775" algn="ctr">
              <a:defRPr sz="2400" b="0">
                <a:solidFill>
                  <a:srgbClr val="12A9DF"/>
                </a:solidFill>
                <a:latin typeface="ECSquareSansPro-Medium"/>
                <a:ea typeface="ECSquareSansPro-Medium"/>
                <a:cs typeface="ECSquareSansPro-Medium"/>
                <a:sym typeface="ECSquareSansPro-Medium"/>
              </a:defRPr>
            </a:lvl1pPr>
          </a:lstStyle>
          <a:p>
            <a:r>
              <a:rPr lang="fr-BE" sz="3200" b="1" dirty="0">
                <a:solidFill>
                  <a:srgbClr val="004494"/>
                </a:solidFill>
                <a:latin typeface="+mj-lt"/>
              </a:rPr>
              <a:t>More information</a:t>
            </a:r>
            <a:endParaRPr sz="3200" b="1" dirty="0">
              <a:solidFill>
                <a:srgbClr val="004494"/>
              </a:solidFill>
              <a:latin typeface="+mj-lt"/>
            </a:endParaRPr>
          </a:p>
        </p:txBody>
      </p:sp>
      <p:sp>
        <p:nvSpPr>
          <p:cNvPr id="2" name="Shape 403">
            <a:extLst>
              <a:ext uri="{FF2B5EF4-FFF2-40B4-BE49-F238E27FC236}">
                <a16:creationId xmlns:a16="http://schemas.microsoft.com/office/drawing/2014/main" id="{47EF3916-0621-4E08-750F-0F62AA857C53}"/>
              </a:ext>
            </a:extLst>
          </p:cNvPr>
          <p:cNvSpPr/>
          <p:nvPr/>
        </p:nvSpPr>
        <p:spPr>
          <a:xfrm>
            <a:off x="2008472" y="1735791"/>
            <a:ext cx="8229602" cy="7694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marL="358775" indent="-358775" algn="ctr">
              <a:defRPr sz="2400" b="0">
                <a:solidFill>
                  <a:srgbClr val="12A9DF"/>
                </a:solidFill>
                <a:latin typeface="ECSquareSansPro-Medium"/>
                <a:ea typeface="ECSquareSansPro-Medium"/>
                <a:cs typeface="ECSquareSansPro-Medium"/>
                <a:sym typeface="ECSquareSansPro-Medium"/>
              </a:defRPr>
            </a:lvl1pPr>
          </a:lstStyle>
          <a:p>
            <a:r>
              <a:rPr lang="en-IE" sz="4400" i="1" dirty="0">
                <a:latin typeface="ECSquareSansPro-Medium"/>
                <a:ea typeface="ECSquareSansPro-Medium"/>
                <a:cs typeface="ECSquareSansPro-Medium"/>
                <a:sym typeface="ECSquareSansPro-Medium"/>
              </a:rPr>
              <a:t>ec.europa.eu/echo</a:t>
            </a:r>
            <a:endParaRPr sz="4400" b="1" i="1" dirty="0">
              <a:solidFill>
                <a:srgbClr val="004494"/>
              </a:solidFill>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Thank you</a:t>
            </a:r>
            <a:endParaRPr lang="en-GB" dirty="0"/>
          </a:p>
        </p:txBody>
      </p:sp>
      <p:sp>
        <p:nvSpPr>
          <p:cNvPr id="3" name="Subtitle 2"/>
          <p:cNvSpPr>
            <a:spLocks noGrp="1"/>
          </p:cNvSpPr>
          <p:nvPr>
            <p:ph type="subTitle" idx="1"/>
          </p:nvPr>
        </p:nvSpPr>
        <p:spPr>
          <a:xfrm>
            <a:off x="759575" y="4646435"/>
            <a:ext cx="8941016" cy="1853519"/>
          </a:xfrm>
        </p:spPr>
        <p:txBody>
          <a:bodyPr wrap="square" anchor="b" anchorCtr="0"/>
          <a:lstStyle/>
          <a:p>
            <a:r>
              <a:rPr lang="en-US" sz="1050" b="1" dirty="0"/>
              <a:t>© European Union 2023</a:t>
            </a:r>
          </a:p>
          <a:p>
            <a:r>
              <a:rPr lang="en-US" sz="1050" dirty="0"/>
              <a:t>Unless otherwise noted the reuse of this presentation is </a:t>
            </a:r>
            <a:r>
              <a:rPr lang="en-US" sz="1050" dirty="0" err="1"/>
              <a:t>authorised</a:t>
            </a:r>
            <a:r>
              <a:rPr lang="en-US" sz="1050" dirty="0"/>
              <a:t> under the </a:t>
            </a:r>
            <a:r>
              <a:rPr lang="en-US" sz="1050" dirty="0">
                <a:hlinkClick r:id="rId3"/>
              </a:rPr>
              <a:t>CC BY 4.0 </a:t>
            </a:r>
            <a:r>
              <a:rPr lang="en-US" sz="1050" dirty="0"/>
              <a:t>license. For any use or reproduction of elements that are not owned by the EU, permission may need to be sought directly from the respective right holders.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24" y="4858246"/>
            <a:ext cx="1023496" cy="358097"/>
          </a:xfrm>
          <a:prstGeom prst="rect">
            <a:avLst/>
          </a:prstGeom>
        </p:spPr>
      </p:pic>
    </p:spTree>
    <p:extLst>
      <p:ext uri="{BB962C8B-B14F-4D97-AF65-F5344CB8AC3E}">
        <p14:creationId xmlns:p14="http://schemas.microsoft.com/office/powerpoint/2010/main" val="4273619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2603612" y="686246"/>
            <a:ext cx="6984776" cy="1296146"/>
          </a:xfrm>
          <a:prstGeom prst="rect">
            <a:avLst/>
          </a:prstGeom>
        </p:spPr>
        <p:txBody>
          <a:bodyPr anchor="t"/>
          <a:lstStyle/>
          <a:p>
            <a:pPr marL="0" indent="0"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pPr>
            <a:r>
              <a:rPr dirty="0"/>
              <a:t>When an emergency overwhelms national response capacities, </a:t>
            </a:r>
            <a:br>
              <a:rPr dirty="0"/>
            </a:br>
            <a:r>
              <a:rPr dirty="0"/>
              <a:t>the</a:t>
            </a:r>
            <a:r>
              <a:rPr dirty="0">
                <a:solidFill>
                  <a:srgbClr val="30383A"/>
                </a:solidFill>
              </a:rPr>
              <a:t> </a:t>
            </a:r>
            <a:r>
              <a:rPr sz="2400" dirty="0">
                <a:solidFill>
                  <a:srgbClr val="10A9DF"/>
                </a:solidFill>
                <a:latin typeface="ECSquareSansPro-Medium"/>
                <a:ea typeface="ECSquareSansPro-Medium"/>
                <a:cs typeface="ECSquareSansPro-Medium"/>
                <a:sym typeface="ECSquareSansPro-Medium"/>
              </a:rPr>
              <a:t>EU Civil Protection Mechanism</a:t>
            </a:r>
            <a:r>
              <a:rPr dirty="0">
                <a:solidFill>
                  <a:srgbClr val="30383A"/>
                </a:solidFill>
              </a:rPr>
              <a:t> </a:t>
            </a:r>
            <a:br>
              <a:rPr dirty="0">
                <a:solidFill>
                  <a:srgbClr val="30383A"/>
                </a:solidFill>
              </a:rPr>
            </a:br>
            <a:r>
              <a:rPr dirty="0"/>
              <a:t>enables a coordinated assistance by</a:t>
            </a:r>
          </a:p>
        </p:txBody>
      </p:sp>
      <p:sp>
        <p:nvSpPr>
          <p:cNvPr id="167" name="Shape 167"/>
          <p:cNvSpPr/>
          <p:nvPr/>
        </p:nvSpPr>
        <p:spPr>
          <a:xfrm>
            <a:off x="7254391" y="2694108"/>
            <a:ext cx="3096347" cy="3454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lvl1pPr>
          </a:lstStyle>
          <a:p>
            <a:r>
              <a:rPr dirty="0"/>
              <a:t>all EU Member States</a:t>
            </a:r>
          </a:p>
        </p:txBody>
      </p:sp>
      <p:sp>
        <p:nvSpPr>
          <p:cNvPr id="168" name="Shape 168"/>
          <p:cNvSpPr/>
          <p:nvPr/>
        </p:nvSpPr>
        <p:spPr>
          <a:xfrm>
            <a:off x="7254392" y="3435638"/>
            <a:ext cx="3096347"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lvl1pPr>
          </a:lstStyle>
          <a:p>
            <a:r>
              <a:rPr lang="fr-BE" dirty="0"/>
              <a:t>9</a:t>
            </a:r>
            <a:r>
              <a:rPr dirty="0"/>
              <a:t> Participating States</a:t>
            </a:r>
          </a:p>
        </p:txBody>
      </p:sp>
      <p:grpSp>
        <p:nvGrpSpPr>
          <p:cNvPr id="175" name="Group 175"/>
          <p:cNvGrpSpPr/>
          <p:nvPr/>
        </p:nvGrpSpPr>
        <p:grpSpPr>
          <a:xfrm>
            <a:off x="7633431" y="3900667"/>
            <a:ext cx="2583271" cy="233355"/>
            <a:chOff x="965565" y="525020"/>
            <a:chExt cx="2583270" cy="233353"/>
          </a:xfrm>
        </p:grpSpPr>
        <p:pic>
          <p:nvPicPr>
            <p:cNvPr id="169" name="image12.png"/>
            <p:cNvPicPr>
              <a:picLocks/>
            </p:cNvPicPr>
            <p:nvPr/>
          </p:nvPicPr>
          <p:blipFill>
            <a:blip r:embed="rId2"/>
            <a:stretch>
              <a:fillRect/>
            </a:stretch>
          </p:blipFill>
          <p:spPr>
            <a:xfrm>
              <a:off x="965565" y="543951"/>
              <a:ext cx="306000" cy="208798"/>
            </a:xfrm>
            <a:prstGeom prst="rect">
              <a:avLst/>
            </a:prstGeom>
            <a:ln w="12700" cap="flat">
              <a:noFill/>
              <a:miter lim="400000"/>
            </a:ln>
            <a:effectLst/>
          </p:spPr>
        </p:pic>
        <p:pic>
          <p:nvPicPr>
            <p:cNvPr id="170" name="image13.png"/>
            <p:cNvPicPr>
              <a:picLocks/>
            </p:cNvPicPr>
            <p:nvPr/>
          </p:nvPicPr>
          <p:blipFill>
            <a:blip r:embed="rId3"/>
            <a:stretch>
              <a:fillRect/>
            </a:stretch>
          </p:blipFill>
          <p:spPr>
            <a:xfrm>
              <a:off x="2339439" y="543853"/>
              <a:ext cx="306000" cy="208798"/>
            </a:xfrm>
            <a:prstGeom prst="rect">
              <a:avLst/>
            </a:prstGeom>
            <a:ln w="12700" cap="flat">
              <a:noFill/>
              <a:miter lim="400000"/>
            </a:ln>
            <a:effectLst/>
          </p:spPr>
        </p:pic>
        <p:pic>
          <p:nvPicPr>
            <p:cNvPr id="171" name="image14.png"/>
            <p:cNvPicPr>
              <a:picLocks noChangeAspect="1"/>
            </p:cNvPicPr>
            <p:nvPr/>
          </p:nvPicPr>
          <p:blipFill>
            <a:blip r:embed="rId4"/>
            <a:stretch>
              <a:fillRect/>
            </a:stretch>
          </p:blipFill>
          <p:spPr>
            <a:xfrm>
              <a:off x="1881481" y="533444"/>
              <a:ext cx="306737" cy="209153"/>
            </a:xfrm>
            <a:prstGeom prst="rect">
              <a:avLst/>
            </a:prstGeom>
            <a:ln w="12700" cap="flat">
              <a:noFill/>
              <a:miter lim="400000"/>
            </a:ln>
            <a:effectLst/>
          </p:spPr>
        </p:pic>
        <p:pic>
          <p:nvPicPr>
            <p:cNvPr id="172" name="image15.png"/>
            <p:cNvPicPr>
              <a:picLocks/>
            </p:cNvPicPr>
            <p:nvPr/>
          </p:nvPicPr>
          <p:blipFill>
            <a:blip r:embed="rId5"/>
            <a:stretch>
              <a:fillRect/>
            </a:stretch>
          </p:blipFill>
          <p:spPr>
            <a:xfrm>
              <a:off x="1423523" y="525020"/>
              <a:ext cx="306000" cy="208798"/>
            </a:xfrm>
            <a:prstGeom prst="rect">
              <a:avLst/>
            </a:prstGeom>
            <a:ln w="12700" cap="flat">
              <a:noFill/>
              <a:miter lim="400000"/>
            </a:ln>
            <a:effectLst/>
          </p:spPr>
        </p:pic>
        <p:pic>
          <p:nvPicPr>
            <p:cNvPr id="173" name="image16.png"/>
            <p:cNvPicPr>
              <a:picLocks/>
            </p:cNvPicPr>
            <p:nvPr/>
          </p:nvPicPr>
          <p:blipFill>
            <a:blip r:embed="rId6"/>
            <a:stretch>
              <a:fillRect/>
            </a:stretch>
          </p:blipFill>
          <p:spPr>
            <a:xfrm>
              <a:off x="3242835" y="533822"/>
              <a:ext cx="306000" cy="208798"/>
            </a:xfrm>
            <a:prstGeom prst="rect">
              <a:avLst/>
            </a:prstGeom>
            <a:ln w="12700" cap="flat">
              <a:noFill/>
              <a:miter lim="400000"/>
            </a:ln>
            <a:effectLst/>
          </p:spPr>
        </p:pic>
        <p:pic>
          <p:nvPicPr>
            <p:cNvPr id="174" name="image17.png"/>
            <p:cNvPicPr>
              <a:picLocks/>
            </p:cNvPicPr>
            <p:nvPr/>
          </p:nvPicPr>
          <p:blipFill>
            <a:blip r:embed="rId7"/>
            <a:stretch>
              <a:fillRect/>
            </a:stretch>
          </p:blipFill>
          <p:spPr>
            <a:xfrm>
              <a:off x="2791137" y="549575"/>
              <a:ext cx="306000" cy="208798"/>
            </a:xfrm>
            <a:prstGeom prst="rect">
              <a:avLst/>
            </a:prstGeom>
            <a:ln w="12700" cap="flat">
              <a:noFill/>
              <a:miter lim="400000"/>
            </a:ln>
            <a:effectLst/>
          </p:spPr>
        </p:pic>
      </p:grpSp>
      <p:sp>
        <p:nvSpPr>
          <p:cNvPr id="176" name="Shape 176"/>
          <p:cNvSpPr/>
          <p:nvPr/>
        </p:nvSpPr>
        <p:spPr>
          <a:xfrm>
            <a:off x="8670266" y="3146236"/>
            <a:ext cx="264596" cy="26459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6CCBD5"/>
          </a:solidFill>
          <a:ln w="25400">
            <a:solidFill>
              <a:srgbClr val="FFFFFF"/>
            </a:solidFill>
          </a:ln>
        </p:spPr>
        <p:txBody>
          <a:bodyPr lIns="45718" tIns="45718" rIns="45718" bIns="45718" anchor="ctr"/>
          <a:lstStyle/>
          <a:p>
            <a:pPr algn="ctr" defTabSz="457200">
              <a:defRPr sz="1800" b="0">
                <a:latin typeface="Verdana"/>
                <a:ea typeface="Verdana"/>
                <a:cs typeface="Verdana"/>
                <a:sym typeface="Verdana"/>
              </a:defRPr>
            </a:pPr>
            <a:endParaRPr/>
          </a:p>
        </p:txBody>
      </p:sp>
      <p:grpSp>
        <p:nvGrpSpPr>
          <p:cNvPr id="181" name="Group 181"/>
          <p:cNvGrpSpPr/>
          <p:nvPr/>
        </p:nvGrpSpPr>
        <p:grpSpPr>
          <a:xfrm>
            <a:off x="2480415" y="1982391"/>
            <a:ext cx="3600581" cy="3652303"/>
            <a:chOff x="0" y="0"/>
            <a:chExt cx="3600579" cy="3652302"/>
          </a:xfrm>
        </p:grpSpPr>
        <p:pic>
          <p:nvPicPr>
            <p:cNvPr id="177" name="image18.png"/>
            <p:cNvPicPr>
              <a:picLocks noChangeAspect="1"/>
            </p:cNvPicPr>
            <p:nvPr/>
          </p:nvPicPr>
          <p:blipFill>
            <a:blip r:embed="rId8"/>
            <a:stretch>
              <a:fillRect/>
            </a:stretch>
          </p:blipFill>
          <p:spPr>
            <a:xfrm>
              <a:off x="-1" y="0"/>
              <a:ext cx="3600580" cy="3652303"/>
            </a:xfrm>
            <a:prstGeom prst="rect">
              <a:avLst/>
            </a:prstGeom>
            <a:ln w="12700" cap="flat">
              <a:noFill/>
              <a:miter lim="400000"/>
            </a:ln>
            <a:effectLst/>
          </p:spPr>
        </p:pic>
        <p:sp>
          <p:nvSpPr>
            <p:cNvPr id="178" name="Shape 178"/>
            <p:cNvSpPr/>
            <p:nvPr/>
          </p:nvSpPr>
          <p:spPr>
            <a:xfrm>
              <a:off x="519239" y="1296144"/>
              <a:ext cx="432050" cy="776607"/>
            </a:xfrm>
            <a:prstGeom prst="triangle">
              <a:avLst/>
            </a:prstGeom>
            <a:solidFill>
              <a:srgbClr val="FFFFFF"/>
            </a:solidFill>
            <a:ln w="25400" cap="flat">
              <a:solidFill>
                <a:srgbClr val="FFFFFF"/>
              </a:solidFill>
              <a:prstDash val="solid"/>
              <a:round/>
            </a:ln>
            <a:effectLst/>
          </p:spPr>
          <p:txBody>
            <a:bodyPr wrap="square" lIns="45718" tIns="45718" rIns="45718" bIns="45718" numCol="1" anchor="ctr">
              <a:noAutofit/>
            </a:bodyPr>
            <a:lstStyle/>
            <a:p>
              <a:pPr algn="ctr" defTabSz="457200">
                <a:defRPr sz="1800" b="0">
                  <a:latin typeface="Verdana"/>
                  <a:ea typeface="Verdana"/>
                  <a:cs typeface="Verdana"/>
                  <a:sym typeface="Verdana"/>
                </a:defRPr>
              </a:pPr>
              <a:endParaRPr/>
            </a:p>
          </p:txBody>
        </p:sp>
        <p:sp>
          <p:nvSpPr>
            <p:cNvPr id="179" name="Shape 179"/>
            <p:cNvSpPr/>
            <p:nvPr/>
          </p:nvSpPr>
          <p:spPr>
            <a:xfrm>
              <a:off x="519239" y="1057156"/>
              <a:ext cx="432050" cy="403527"/>
            </a:xfrm>
            <a:prstGeom prst="rect">
              <a:avLst/>
            </a:prstGeom>
            <a:solidFill>
              <a:srgbClr val="FFFFFF"/>
            </a:solidFill>
            <a:ln w="25400" cap="flat">
              <a:solidFill>
                <a:srgbClr val="FFFFFF"/>
              </a:solidFill>
              <a:prstDash val="solid"/>
              <a:round/>
            </a:ln>
            <a:effectLst/>
          </p:spPr>
          <p:txBody>
            <a:bodyPr wrap="square" lIns="45718" tIns="45718" rIns="45718" bIns="45718" numCol="1" anchor="ctr">
              <a:noAutofit/>
            </a:bodyPr>
            <a:lstStyle/>
            <a:p>
              <a:pPr algn="ctr" defTabSz="457200">
                <a:defRPr sz="1800" b="0">
                  <a:latin typeface="Verdana"/>
                  <a:ea typeface="Verdana"/>
                  <a:cs typeface="Verdana"/>
                  <a:sym typeface="Verdana"/>
                </a:defRPr>
              </a:pPr>
              <a:endParaRPr/>
            </a:p>
          </p:txBody>
        </p:sp>
        <p:sp>
          <p:nvSpPr>
            <p:cNvPr id="180" name="Shape 180"/>
            <p:cNvSpPr/>
            <p:nvPr/>
          </p:nvSpPr>
          <p:spPr>
            <a:xfrm>
              <a:off x="735263" y="1302592"/>
              <a:ext cx="360042" cy="648074"/>
            </a:xfrm>
            <a:prstGeom prst="rect">
              <a:avLst/>
            </a:prstGeom>
            <a:solidFill>
              <a:srgbClr val="FFFFFF"/>
            </a:solidFill>
            <a:ln w="25400" cap="flat">
              <a:solidFill>
                <a:srgbClr val="FFFFFF"/>
              </a:solidFill>
              <a:prstDash val="solid"/>
              <a:round/>
            </a:ln>
            <a:effectLst/>
          </p:spPr>
          <p:txBody>
            <a:bodyPr wrap="square" lIns="45718" tIns="45718" rIns="45718" bIns="45718" numCol="1" anchor="ctr">
              <a:noAutofit/>
            </a:bodyPr>
            <a:lstStyle/>
            <a:p>
              <a:pPr algn="ctr" defTabSz="457200">
                <a:defRPr sz="1800" b="0">
                  <a:latin typeface="Verdana"/>
                  <a:ea typeface="Verdana"/>
                  <a:cs typeface="Verdana"/>
                  <a:sym typeface="Verdana"/>
                </a:defRPr>
              </a:pPr>
              <a:endParaRPr/>
            </a:p>
          </p:txBody>
        </p:sp>
      </p:grpSp>
      <p:sp>
        <p:nvSpPr>
          <p:cNvPr id="182" name="Shape 182"/>
          <p:cNvSpPr/>
          <p:nvPr/>
        </p:nvSpPr>
        <p:spPr>
          <a:xfrm>
            <a:off x="3359696" y="3875120"/>
            <a:ext cx="144019" cy="129947"/>
          </a:xfrm>
          <a:prstGeom prst="ellipse">
            <a:avLst/>
          </a:prstGeom>
          <a:solidFill>
            <a:srgbClr val="FFFFFF"/>
          </a:solidFill>
          <a:ln w="25400">
            <a:solidFill>
              <a:srgbClr val="FFFFFF"/>
            </a:solidFill>
          </a:ln>
        </p:spPr>
        <p:txBody>
          <a:bodyPr lIns="45718" tIns="45718" rIns="45718" bIns="45718" anchor="ctr"/>
          <a:lstStyle/>
          <a:p>
            <a:pPr algn="ctr" defTabSz="457200">
              <a:defRPr sz="1800" b="0">
                <a:latin typeface="Verdana"/>
                <a:ea typeface="Verdana"/>
                <a:cs typeface="Verdana"/>
                <a:sym typeface="Verdana"/>
              </a:defRPr>
            </a:pPr>
            <a:endParaRPr/>
          </a:p>
        </p:txBody>
      </p:sp>
      <p:sp>
        <p:nvSpPr>
          <p:cNvPr id="183" name="Shape 183"/>
          <p:cNvSpPr/>
          <p:nvPr/>
        </p:nvSpPr>
        <p:spPr>
          <a:xfrm>
            <a:off x="2978942" y="3471862"/>
            <a:ext cx="180977" cy="133352"/>
          </a:xfrm>
          <a:custGeom>
            <a:avLst/>
            <a:gdLst/>
            <a:ahLst/>
            <a:cxnLst>
              <a:cxn ang="0">
                <a:pos x="wd2" y="hd2"/>
              </a:cxn>
              <a:cxn ang="5400000">
                <a:pos x="wd2" y="hd2"/>
              </a:cxn>
              <a:cxn ang="10800000">
                <a:pos x="wd2" y="hd2"/>
              </a:cxn>
              <a:cxn ang="16200000">
                <a:pos x="wd2" y="hd2"/>
              </a:cxn>
            </a:cxnLst>
            <a:rect l="0" t="0" r="r" b="b"/>
            <a:pathLst>
              <a:path w="21600" h="21538" extrusionOk="0">
                <a:moveTo>
                  <a:pt x="7389" y="4230"/>
                </a:moveTo>
                <a:cubicBezTo>
                  <a:pt x="7010" y="4615"/>
                  <a:pt x="4888" y="4184"/>
                  <a:pt x="3695" y="4615"/>
                </a:cubicBezTo>
                <a:cubicBezTo>
                  <a:pt x="3365" y="4734"/>
                  <a:pt x="3265" y="5347"/>
                  <a:pt x="3126" y="5769"/>
                </a:cubicBezTo>
                <a:cubicBezTo>
                  <a:pt x="2883" y="6510"/>
                  <a:pt x="2747" y="7307"/>
                  <a:pt x="2558" y="8077"/>
                </a:cubicBezTo>
                <a:cubicBezTo>
                  <a:pt x="2371" y="8837"/>
                  <a:pt x="2206" y="9842"/>
                  <a:pt x="1705" y="10384"/>
                </a:cubicBezTo>
                <a:cubicBezTo>
                  <a:pt x="1471" y="10637"/>
                  <a:pt x="1121" y="10588"/>
                  <a:pt x="853" y="10769"/>
                </a:cubicBezTo>
                <a:cubicBezTo>
                  <a:pt x="547" y="10976"/>
                  <a:pt x="284" y="11282"/>
                  <a:pt x="0" y="11538"/>
                </a:cubicBezTo>
                <a:cubicBezTo>
                  <a:pt x="95" y="12179"/>
                  <a:pt x="16" y="12917"/>
                  <a:pt x="284" y="13461"/>
                </a:cubicBezTo>
                <a:cubicBezTo>
                  <a:pt x="450" y="13798"/>
                  <a:pt x="837" y="13846"/>
                  <a:pt x="1137" y="13846"/>
                </a:cubicBezTo>
                <a:cubicBezTo>
                  <a:pt x="2750" y="13846"/>
                  <a:pt x="4358" y="13589"/>
                  <a:pt x="5968" y="13461"/>
                </a:cubicBezTo>
                <a:cubicBezTo>
                  <a:pt x="6253" y="13077"/>
                  <a:pt x="6598" y="12760"/>
                  <a:pt x="6821" y="12307"/>
                </a:cubicBezTo>
                <a:cubicBezTo>
                  <a:pt x="6987" y="11970"/>
                  <a:pt x="6893" y="11440"/>
                  <a:pt x="7105" y="11153"/>
                </a:cubicBezTo>
                <a:cubicBezTo>
                  <a:pt x="7588" y="10500"/>
                  <a:pt x="8811" y="9615"/>
                  <a:pt x="8811" y="9615"/>
                </a:cubicBezTo>
                <a:cubicBezTo>
                  <a:pt x="9493" y="9846"/>
                  <a:pt x="10309" y="9939"/>
                  <a:pt x="10800" y="10769"/>
                </a:cubicBezTo>
                <a:cubicBezTo>
                  <a:pt x="10987" y="11086"/>
                  <a:pt x="10950" y="11560"/>
                  <a:pt x="11084" y="11923"/>
                </a:cubicBezTo>
                <a:cubicBezTo>
                  <a:pt x="11237" y="12336"/>
                  <a:pt x="11463" y="12692"/>
                  <a:pt x="11653" y="13077"/>
                </a:cubicBezTo>
                <a:cubicBezTo>
                  <a:pt x="11753" y="14431"/>
                  <a:pt x="11789" y="17776"/>
                  <a:pt x="12505" y="19230"/>
                </a:cubicBezTo>
                <a:cubicBezTo>
                  <a:pt x="13011" y="20256"/>
                  <a:pt x="13042" y="20640"/>
                  <a:pt x="13926" y="21153"/>
                </a:cubicBezTo>
                <a:cubicBezTo>
                  <a:pt x="14285" y="21361"/>
                  <a:pt x="14684" y="21410"/>
                  <a:pt x="15063" y="21538"/>
                </a:cubicBezTo>
                <a:cubicBezTo>
                  <a:pt x="16484" y="21410"/>
                  <a:pt x="17922" y="21470"/>
                  <a:pt x="19326" y="21153"/>
                </a:cubicBezTo>
                <a:cubicBezTo>
                  <a:pt x="19663" y="21077"/>
                  <a:pt x="19989" y="20769"/>
                  <a:pt x="20179" y="20384"/>
                </a:cubicBezTo>
                <a:cubicBezTo>
                  <a:pt x="20396" y="19944"/>
                  <a:pt x="20351" y="19352"/>
                  <a:pt x="20463" y="18846"/>
                </a:cubicBezTo>
                <a:cubicBezTo>
                  <a:pt x="20635" y="18069"/>
                  <a:pt x="20842" y="17307"/>
                  <a:pt x="21032" y="16538"/>
                </a:cubicBezTo>
                <a:lnTo>
                  <a:pt x="21600" y="14230"/>
                </a:lnTo>
                <a:cubicBezTo>
                  <a:pt x="21505" y="12948"/>
                  <a:pt x="21600" y="11614"/>
                  <a:pt x="21316" y="10384"/>
                </a:cubicBezTo>
                <a:cubicBezTo>
                  <a:pt x="21112" y="9502"/>
                  <a:pt x="20395" y="8954"/>
                  <a:pt x="20179" y="8077"/>
                </a:cubicBezTo>
                <a:cubicBezTo>
                  <a:pt x="20084" y="7692"/>
                  <a:pt x="20040" y="7277"/>
                  <a:pt x="19895" y="6923"/>
                </a:cubicBezTo>
                <a:cubicBezTo>
                  <a:pt x="19563" y="6115"/>
                  <a:pt x="19326" y="5128"/>
                  <a:pt x="18758" y="4615"/>
                </a:cubicBezTo>
                <a:lnTo>
                  <a:pt x="16200" y="2307"/>
                </a:lnTo>
                <a:cubicBezTo>
                  <a:pt x="15916" y="2051"/>
                  <a:pt x="15671" y="1684"/>
                  <a:pt x="15347" y="1538"/>
                </a:cubicBezTo>
                <a:cubicBezTo>
                  <a:pt x="13318" y="623"/>
                  <a:pt x="14141" y="1219"/>
                  <a:pt x="12789" y="0"/>
                </a:cubicBezTo>
                <a:cubicBezTo>
                  <a:pt x="11368" y="128"/>
                  <a:pt x="9912" y="-62"/>
                  <a:pt x="8526" y="384"/>
                </a:cubicBezTo>
                <a:cubicBezTo>
                  <a:pt x="7862" y="599"/>
                  <a:pt x="7469" y="1631"/>
                  <a:pt x="6821" y="1923"/>
                </a:cubicBezTo>
                <a:cubicBezTo>
                  <a:pt x="6537" y="2051"/>
                  <a:pt x="6259" y="2209"/>
                  <a:pt x="5968" y="2307"/>
                </a:cubicBezTo>
                <a:cubicBezTo>
                  <a:pt x="5876" y="2338"/>
                  <a:pt x="7768" y="3846"/>
                  <a:pt x="7389" y="4230"/>
                </a:cubicBezTo>
                <a:close/>
              </a:path>
            </a:pathLst>
          </a:custGeom>
          <a:solidFill>
            <a:srgbClr val="FFFFFF"/>
          </a:solidFill>
          <a:ln w="25400">
            <a:solidFill>
              <a:srgbClr val="FFFFFF"/>
            </a:solidFill>
          </a:ln>
        </p:spPr>
        <p:txBody>
          <a:bodyPr lIns="45718" tIns="45718" rIns="45718" bIns="45718" anchor="ctr"/>
          <a:lstStyle/>
          <a:p>
            <a:pPr algn="ctr" defTabSz="457200">
              <a:defRPr sz="1800" b="0">
                <a:latin typeface="Verdana"/>
                <a:ea typeface="Verdana"/>
                <a:cs typeface="Verdana"/>
                <a:sym typeface="Verdana"/>
              </a:defRPr>
            </a:pPr>
            <a:endParaRPr/>
          </a:p>
        </p:txBody>
      </p:sp>
      <p:pic>
        <p:nvPicPr>
          <p:cNvPr id="2" name="Picture 1"/>
          <p:cNvPicPr>
            <a:picLocks/>
          </p:cNvPicPr>
          <p:nvPr/>
        </p:nvPicPr>
        <p:blipFill>
          <a:blip r:embed="rId9"/>
          <a:stretch>
            <a:fillRect/>
          </a:stretch>
        </p:blipFill>
        <p:spPr>
          <a:xfrm>
            <a:off x="7200496" y="3909091"/>
            <a:ext cx="306000" cy="208800"/>
          </a:xfrm>
          <a:prstGeom prst="rect">
            <a:avLst/>
          </a:prstGeom>
        </p:spPr>
      </p:pic>
      <p:pic>
        <p:nvPicPr>
          <p:cNvPr id="3" name="Picture 2"/>
          <p:cNvPicPr>
            <a:picLocks/>
          </p:cNvPicPr>
          <p:nvPr/>
        </p:nvPicPr>
        <p:blipFill>
          <a:blip r:embed="rId10"/>
          <a:stretch>
            <a:fillRect/>
          </a:stretch>
        </p:blipFill>
        <p:spPr>
          <a:xfrm>
            <a:off x="6767561" y="3909091"/>
            <a:ext cx="306000" cy="208800"/>
          </a:xfrm>
          <a:prstGeom prst="rect">
            <a:avLst/>
          </a:prstGeom>
        </p:spPr>
      </p:pic>
      <p:pic>
        <p:nvPicPr>
          <p:cNvPr id="1028" name="Picture 4" descr="Drapeau de l'Ukraine">
            <a:extLst>
              <a:ext uri="{FF2B5EF4-FFF2-40B4-BE49-F238E27FC236}">
                <a16:creationId xmlns:a16="http://schemas.microsoft.com/office/drawing/2014/main" id="{F57CE06E-AC02-FC8D-80C8-B81B70FDAC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62400" y="3900667"/>
            <a:ext cx="325836" cy="217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 showing the different steps from activation to final delivery.">
            <a:extLst>
              <a:ext uri="{FF2B5EF4-FFF2-40B4-BE49-F238E27FC236}">
                <a16:creationId xmlns:a16="http://schemas.microsoft.com/office/drawing/2014/main" id="{AB51FE68-BA2B-EF63-8D53-E71058C99D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
          <a:stretch/>
        </p:blipFill>
        <p:spPr bwMode="auto">
          <a:xfrm>
            <a:off x="0" y="-1"/>
            <a:ext cx="12192000" cy="6857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70722" y="595222"/>
            <a:ext cx="10515600" cy="782357"/>
          </a:xfrm>
        </p:spPr>
        <p:txBody>
          <a:bodyPr/>
          <a:lstStyle/>
          <a:p>
            <a:r>
              <a:rPr lang="en-IE" dirty="0"/>
              <a:t>Burnt areas and number of fires in the EU</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030" y="1833793"/>
            <a:ext cx="6647456" cy="40794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280805" y="5913247"/>
            <a:ext cx="117671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rgbClr val="1F497D"/>
                </a:solidFill>
                <a:effectLst/>
                <a:latin typeface="Arial" panose="020B0604020202020204" pitchFamily="34" charset="0"/>
                <a:ea typeface="Calibri" panose="020F0502020204030204" pitchFamily="34" charset="0"/>
                <a:cs typeface="Times New Roman" panose="02020603050405020304" pitchFamily="18" charset="0"/>
              </a:rPr>
              <a:t>Amount of burnt areas and number of events recorded by EFFIS since 2008.</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59189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Burnt areas and number of fires in the EU</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6" descr="Chart, bar char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396" y="1841500"/>
            <a:ext cx="3545668" cy="3545668"/>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7" descr="Chart, bar chart&#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1841500"/>
            <a:ext cx="3545668" cy="35456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p:cNvSpPr>
            <a:spLocks noChangeArrowheads="1"/>
          </p:cNvSpPr>
          <p:nvPr/>
        </p:nvSpPr>
        <p:spPr bwMode="auto">
          <a:xfrm>
            <a:off x="1895296" y="5480176"/>
            <a:ext cx="72390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0" i="1" u="none" strike="noStrike" cap="none" normalizeH="0" baseline="0" dirty="0">
                <a:ln>
                  <a:noFill/>
                </a:ln>
                <a:solidFill>
                  <a:srgbClr val="1F497D"/>
                </a:solidFill>
                <a:effectLst/>
                <a:latin typeface="Arial" panose="020B0604020202020204" pitchFamily="34" charset="0"/>
                <a:ea typeface="Calibri" panose="020F0502020204030204" pitchFamily="34" charset="0"/>
                <a:cs typeface="Times New Roman" panose="02020603050405020304" pitchFamily="18" charset="0"/>
              </a:rPr>
              <a:t>Total burnt area and number of events recorded by EFFIS since 2008 by year and region</a:t>
            </a:r>
            <a:r>
              <a:rPr kumimoji="0" lang="en-GB" altLang="en-US" sz="900" b="0" i="1" u="none" strike="noStrike" cap="none" normalizeH="0" baseline="0" dirty="0">
                <a:ln>
                  <a:noFill/>
                </a:ln>
                <a:solidFill>
                  <a:srgbClr val="1F497D"/>
                </a:solidFill>
                <a:effectLst/>
                <a:latin typeface="Arial" panose="020B0604020202020204" pitchFamily="34" charset="0"/>
                <a:ea typeface="Calibri" panose="020F0502020204030204" pitchFamily="34" charset="0"/>
                <a:cs typeface="Times New Roman" panose="02020603050405020304" pitchFamily="18" charset="0"/>
              </a:rPr>
              <a: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523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Burnt areas and number of fires in DE</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Picture 10" descr="C:\Users\escalju\Downloads\estimates-by-country_DEU_2006_202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4365" y="2092790"/>
            <a:ext cx="7276942" cy="3512213"/>
          </a:xfrm>
          <a:prstGeom prst="rect">
            <a:avLst/>
          </a:prstGeom>
          <a:noFill/>
          <a:ln>
            <a:noFill/>
          </a:ln>
        </p:spPr>
      </p:pic>
    </p:spTree>
    <p:extLst>
      <p:ext uri="{BB962C8B-B14F-4D97-AF65-F5344CB8AC3E}">
        <p14:creationId xmlns:p14="http://schemas.microsoft.com/office/powerpoint/2010/main" val="1376493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349" y="621461"/>
            <a:ext cx="10515600" cy="782357"/>
          </a:xfrm>
        </p:spPr>
        <p:txBody>
          <a:bodyPr/>
          <a:lstStyle/>
          <a:p>
            <a:r>
              <a:rPr lang="en-IE" dirty="0"/>
              <a:t>2022 burnt area and number of fires in DE</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1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42" y="2132948"/>
            <a:ext cx="5345149" cy="325185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644" y="2244436"/>
            <a:ext cx="5310534" cy="31403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3307317" y="5774929"/>
            <a:ext cx="41296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400" i="1" dirty="0">
                <a:solidFill>
                  <a:srgbClr val="1F497D"/>
                </a:solidFill>
                <a:latin typeface="Arial" panose="020B0604020202020204" pitchFamily="34" charset="0"/>
                <a:ea typeface="Calibri" panose="020F0502020204030204" pitchFamily="34" charset="0"/>
                <a:cs typeface="Times New Roman" panose="02020603050405020304" pitchFamily="18" charset="0"/>
              </a:rPr>
              <a:t>Germany - 2022 burnt areas and number of fires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94935803"/>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potx" id="{4E874F3A-6BB1-4334-AA3C-CB69D53C2FB0}" vid="{CFDAC62F-BBD6-4674-995E-7A3058955A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996</TotalTime>
  <Words>1638</Words>
  <Application>Microsoft Office PowerPoint</Application>
  <PresentationFormat>Widescreen</PresentationFormat>
  <Paragraphs>135</Paragraphs>
  <Slides>39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ECSquareSansPro-Light</vt:lpstr>
      <vt:lpstr>ECSquareSansPro-Medium</vt:lpstr>
      <vt:lpstr>Times New Roman</vt:lpstr>
      <vt:lpstr>Verdana</vt:lpstr>
      <vt:lpstr>Office Theme</vt:lpstr>
      <vt:lpstr>EU Preparing for the 2023 wildfire season</vt:lpstr>
      <vt:lpstr>PowerPoint Presentation</vt:lpstr>
      <vt:lpstr>The ERCC, launched in May 2013, improves coordination between  civil protection and humanitarian aid operations and </vt:lpstr>
      <vt:lpstr>When an emergency overwhelms national response capacities,  the EU Civil Protection Mechanism  enables a coordinated assistance by</vt:lpstr>
      <vt:lpstr>PowerPoint Presentation</vt:lpstr>
      <vt:lpstr>Burnt areas and number of fires in the EU</vt:lpstr>
      <vt:lpstr>Burnt areas and number of fires in the EU</vt:lpstr>
      <vt:lpstr>Burnt areas and number of fires in DE</vt:lpstr>
      <vt:lpstr>2022 burnt area and number of fires in DE</vt:lpstr>
      <vt:lpstr>2023 burnt area and number of fires in DE</vt:lpstr>
      <vt:lpstr>Burnt areas and number of fires in EL</vt:lpstr>
      <vt:lpstr>2022 burnt area and number of fires in EL</vt:lpstr>
      <vt:lpstr>2023 burnt area and number of fires in EL</vt:lpstr>
      <vt:lpstr>Burnt areas and number of fires in ES</vt:lpstr>
      <vt:lpstr>2022 burnt area and number of fires in ES</vt:lpstr>
      <vt:lpstr>2023 burnt area and number of fires in ES</vt:lpstr>
      <vt:lpstr>Burnt areas and number of fires in FR</vt:lpstr>
      <vt:lpstr>2022 burnt area and number of fires in FR</vt:lpstr>
      <vt:lpstr>2023 burnt area and number of fires in FR</vt:lpstr>
      <vt:lpstr>Burnt areas and number of fires in PT</vt:lpstr>
      <vt:lpstr>2022 burnt area and number of fires in PT</vt:lpstr>
      <vt:lpstr>2023 burnt area and number of fires in PT</vt:lpstr>
      <vt:lpstr>2023 season – Temperature and rain anomalies</vt:lpstr>
      <vt:lpstr>2023 season – Temperature and rain anomalies</vt:lpstr>
      <vt:lpstr>2023 season - Fire Weather Index (FWI) </vt:lpstr>
      <vt:lpstr>2023 season - Fire Weather Index (FWI) </vt:lpstr>
      <vt:lpstr>PowerPoint Presentation</vt:lpstr>
      <vt:lpstr>PowerPoint Presentation</vt:lpstr>
      <vt:lpstr>PowerPoint Presentation</vt:lpstr>
      <vt:lpstr>PowerPoint Presentation</vt:lpstr>
      <vt:lpstr>FRANCE</vt:lpstr>
      <vt:lpstr>GREECE</vt:lpstr>
      <vt:lpstr>PORTUGAL</vt:lpstr>
      <vt:lpstr>GERMANY</vt:lpstr>
      <vt:lpstr>SPAIN</vt:lpstr>
      <vt:lpstr>PowerPoint Presentation</vt:lpstr>
      <vt:lpstr>Wildfire peer review</vt:lpstr>
      <vt:lpstr>PowerPoint Presentation</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Preparing for the 2023 wildfire season</dc:title>
  <dc:creator>DE SMEDT Tom (ECHO)</dc:creator>
  <cp:lastModifiedBy>Zacharias</cp:lastModifiedBy>
  <cp:revision>8</cp:revision>
  <dcterms:created xsi:type="dcterms:W3CDTF">2023-05-22T10:14:39Z</dcterms:created>
  <dcterms:modified xsi:type="dcterms:W3CDTF">2023-05-30T13:16:08Z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2023-05-22T10:14:40Z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7df82a78-0e4c-46c0-b542-d67270600016</vt:lpwstr>
  </property>
  <property fmtid="{D5CDD505-2E9C-101B-9397-08002B2CF9AE}" pid="8" name="MSIP_Label_6bd9ddd1-4d20-43f6-abfa-fc3c07406f94_ContentBits">
    <vt:lpwstr>0</vt:lpwstr>
  </property>
</Properties>
</file>